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39"/>
  </p:notesMasterIdLst>
  <p:handoutMasterIdLst>
    <p:handoutMasterId r:id="rId40"/>
  </p:handoutMasterIdLst>
  <p:sldIdLst>
    <p:sldId id="257" r:id="rId2"/>
    <p:sldId id="261" r:id="rId3"/>
    <p:sldId id="267" r:id="rId4"/>
    <p:sldId id="264" r:id="rId5"/>
    <p:sldId id="262" r:id="rId6"/>
    <p:sldId id="263" r:id="rId7"/>
    <p:sldId id="265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8" r:id="rId17"/>
    <p:sldId id="279" r:id="rId18"/>
    <p:sldId id="296" r:id="rId19"/>
    <p:sldId id="280" r:id="rId20"/>
    <p:sldId id="295" r:id="rId21"/>
    <p:sldId id="282" r:id="rId22"/>
    <p:sldId id="297" r:id="rId23"/>
    <p:sldId id="277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4" r:id="rId32"/>
    <p:sldId id="291" r:id="rId33"/>
    <p:sldId id="298" r:id="rId34"/>
    <p:sldId id="299" r:id="rId35"/>
    <p:sldId id="292" r:id="rId36"/>
    <p:sldId id="300" r:id="rId37"/>
    <p:sldId id="293" r:id="rId38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88A0"/>
    <a:srgbClr val="344529"/>
    <a:srgbClr val="2B3922"/>
    <a:srgbClr val="2E3722"/>
    <a:srgbClr val="FCF7F1"/>
    <a:srgbClr val="B8D233"/>
    <a:srgbClr val="5CC6D6"/>
    <a:srgbClr val="F8D22F"/>
    <a:srgbClr val="F03F2B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Stile con tema 2 - Colore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3_2" csCatId="accent3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" dirty="0"/>
            <a:t>Mettere le mani su microcontrollori che consentono diversi tipi di connessione:</a:t>
          </a:r>
        </a:p>
        <a:p>
          <a:pPr>
            <a:lnSpc>
              <a:spcPct val="100000"/>
            </a:lnSpc>
            <a:defRPr cap="all"/>
          </a:pPr>
          <a:r>
            <a:rPr lang="it-IT" dirty="0"/>
            <a:t>B</a:t>
          </a:r>
          <a:r>
            <a:rPr lang="it" dirty="0"/>
            <a:t>luetooth &amp; WiFI </a:t>
          </a:r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en-US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en-US"/>
        </a:p>
      </dgm:t>
    </dgm:pt>
    <dgm:pt modelId="{49225C73-1633-42F1-AB3B-7CB183E5F8B8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"/>
            <a:t>Studio di protocolli centrali per IOT come:</a:t>
          </a:r>
        </a:p>
        <a:p>
          <a:pPr>
            <a:lnSpc>
              <a:spcPct val="100000"/>
            </a:lnSpc>
            <a:defRPr cap="all"/>
          </a:pPr>
          <a:r>
            <a:rPr lang="it"/>
            <a:t>MQTT &amp; COAP</a:t>
          </a:r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en-US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2"/>
      <dgm:spPr/>
    </dgm:pt>
    <dgm:pt modelId="{7C175B98-93F4-4D7C-BB95-1514AB879CD5}" type="pres">
      <dgm:prSet presAssocID="{40FC4FFE-8987-4A26-B7F4-8A516F18ADAE}" presName="iconRect" presStyleLbl="node1" presStyleIdx="0" presStyleCnt="2"/>
      <dgm:spPr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downward trend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2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2"/>
      <dgm:spPr/>
    </dgm:pt>
    <dgm:pt modelId="{DB4CA7C4-FCA1-4127-B20A-2A5C031A3CF4}" type="pres">
      <dgm:prSet presAssocID="{49225C73-1633-42F1-AB3B-7CB183E5F8B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175FF5-337D-46CD-9B6A-5C0BAAE44EA1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2DF7233-1E22-45B0-9DC6-78495AA10D50}">
      <dgm:prSet/>
      <dgm:spPr/>
      <dgm:t>
        <a:bodyPr/>
        <a:lstStyle/>
        <a:p>
          <a:pPr>
            <a:lnSpc>
              <a:spcPct val="100000"/>
            </a:lnSpc>
          </a:pPr>
          <a:r>
            <a:rPr lang="it-IT"/>
            <a:t>Due mini-console con display tft SPI touch screen.</a:t>
          </a:r>
          <a:endParaRPr lang="en-US"/>
        </a:p>
      </dgm:t>
    </dgm:pt>
    <dgm:pt modelId="{DA2BA26D-C7AE-4BCC-83F2-E706EB023377}" type="parTrans" cxnId="{4CF84FCF-617B-4AD7-8AFB-9FE54AD5DFDC}">
      <dgm:prSet/>
      <dgm:spPr/>
      <dgm:t>
        <a:bodyPr/>
        <a:lstStyle/>
        <a:p>
          <a:endParaRPr lang="en-US"/>
        </a:p>
      </dgm:t>
    </dgm:pt>
    <dgm:pt modelId="{02DD2511-B50C-4FE5-B5CE-F8AA2E8568C3}" type="sibTrans" cxnId="{4CF84FCF-617B-4AD7-8AFB-9FE54AD5DFDC}">
      <dgm:prSet/>
      <dgm:spPr/>
      <dgm:t>
        <a:bodyPr/>
        <a:lstStyle/>
        <a:p>
          <a:endParaRPr lang="en-US"/>
        </a:p>
      </dgm:t>
    </dgm:pt>
    <dgm:pt modelId="{5BE73319-53AF-4A0C-BA4D-29E0A78189A1}">
      <dgm:prSet/>
      <dgm:spPr/>
      <dgm:t>
        <a:bodyPr/>
        <a:lstStyle/>
        <a:p>
          <a:pPr>
            <a:lnSpc>
              <a:spcPct val="100000"/>
            </a:lnSpc>
          </a:pPr>
          <a:r>
            <a:rPr lang="it-IT"/>
            <a:t>Partite 1vs1 (2 player)</a:t>
          </a:r>
          <a:endParaRPr lang="en-US"/>
        </a:p>
      </dgm:t>
    </dgm:pt>
    <dgm:pt modelId="{7ED19AA0-ACA2-4FA4-A275-C4B311046848}" type="parTrans" cxnId="{A3595261-C2F0-4AF1-958B-BA6DFFD49BE9}">
      <dgm:prSet/>
      <dgm:spPr/>
      <dgm:t>
        <a:bodyPr/>
        <a:lstStyle/>
        <a:p>
          <a:endParaRPr lang="en-US"/>
        </a:p>
      </dgm:t>
    </dgm:pt>
    <dgm:pt modelId="{BFFCA506-0246-409D-BF90-CFBA94543A00}" type="sibTrans" cxnId="{A3595261-C2F0-4AF1-958B-BA6DFFD49BE9}">
      <dgm:prSet/>
      <dgm:spPr/>
      <dgm:t>
        <a:bodyPr/>
        <a:lstStyle/>
        <a:p>
          <a:endParaRPr lang="en-US"/>
        </a:p>
      </dgm:t>
    </dgm:pt>
    <dgm:pt modelId="{75BA95F6-3FEC-45D1-BAE2-EA3F1125B205}">
      <dgm:prSet/>
      <dgm:spPr/>
      <dgm:t>
        <a:bodyPr/>
        <a:lstStyle/>
        <a:p>
          <a:pPr>
            <a:lnSpc>
              <a:spcPct val="100000"/>
            </a:lnSpc>
          </a:pPr>
          <a:r>
            <a:rPr lang="it-IT"/>
            <a:t>Possibilità di scelta del protocollo di comunicazione (MQTT, COAP).</a:t>
          </a:r>
          <a:endParaRPr lang="en-US"/>
        </a:p>
      </dgm:t>
    </dgm:pt>
    <dgm:pt modelId="{3EF2350A-3000-483B-A47C-98F6A1F414E5}" type="parTrans" cxnId="{070E7095-4F8D-4AA1-A954-9530E09A803E}">
      <dgm:prSet/>
      <dgm:spPr/>
      <dgm:t>
        <a:bodyPr/>
        <a:lstStyle/>
        <a:p>
          <a:endParaRPr lang="en-US"/>
        </a:p>
      </dgm:t>
    </dgm:pt>
    <dgm:pt modelId="{E51EC3BD-5EDB-4A08-A8B6-C3D2B613A774}" type="sibTrans" cxnId="{070E7095-4F8D-4AA1-A954-9530E09A803E}">
      <dgm:prSet/>
      <dgm:spPr/>
      <dgm:t>
        <a:bodyPr/>
        <a:lstStyle/>
        <a:p>
          <a:endParaRPr lang="en-US"/>
        </a:p>
      </dgm:t>
    </dgm:pt>
    <dgm:pt modelId="{02B17894-B523-4208-8710-72FEA8E8E1C8}" type="pres">
      <dgm:prSet presAssocID="{94175FF5-337D-46CD-9B6A-5C0BAAE44EA1}" presName="root" presStyleCnt="0">
        <dgm:presLayoutVars>
          <dgm:dir/>
          <dgm:resizeHandles val="exact"/>
        </dgm:presLayoutVars>
      </dgm:prSet>
      <dgm:spPr/>
    </dgm:pt>
    <dgm:pt modelId="{956D8FA4-F788-408F-A754-62DCB9A8FC4D}" type="pres">
      <dgm:prSet presAssocID="{92DF7233-1E22-45B0-9DC6-78495AA10D50}" presName="compNode" presStyleCnt="0"/>
      <dgm:spPr/>
    </dgm:pt>
    <dgm:pt modelId="{7B51EBE2-C4CB-414F-BE8B-11446CA50484}" type="pres">
      <dgm:prSet presAssocID="{92DF7233-1E22-45B0-9DC6-78495AA10D50}" presName="bgRect" presStyleLbl="bgShp" presStyleIdx="0" presStyleCnt="3"/>
      <dgm:spPr/>
    </dgm:pt>
    <dgm:pt modelId="{38B49D0C-8A4B-45D6-A1B1-5D82D186F1C0}" type="pres">
      <dgm:prSet presAssocID="{92DF7233-1E22-45B0-9DC6-78495AA10D5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9B068CC2-F731-46EB-B9D8-1F1EEC09FFE2}" type="pres">
      <dgm:prSet presAssocID="{92DF7233-1E22-45B0-9DC6-78495AA10D50}" presName="spaceRect" presStyleCnt="0"/>
      <dgm:spPr/>
    </dgm:pt>
    <dgm:pt modelId="{5F9C8F96-6D8D-4F58-814B-7607D428DAEF}" type="pres">
      <dgm:prSet presAssocID="{92DF7233-1E22-45B0-9DC6-78495AA10D50}" presName="parTx" presStyleLbl="revTx" presStyleIdx="0" presStyleCnt="3">
        <dgm:presLayoutVars>
          <dgm:chMax val="0"/>
          <dgm:chPref val="0"/>
        </dgm:presLayoutVars>
      </dgm:prSet>
      <dgm:spPr/>
    </dgm:pt>
    <dgm:pt modelId="{7A4FE665-1ED8-498A-97B9-4D071B2C0D25}" type="pres">
      <dgm:prSet presAssocID="{02DD2511-B50C-4FE5-B5CE-F8AA2E8568C3}" presName="sibTrans" presStyleCnt="0"/>
      <dgm:spPr/>
    </dgm:pt>
    <dgm:pt modelId="{20199F55-83AD-4CFA-B4B3-4A8843CF04D6}" type="pres">
      <dgm:prSet presAssocID="{5BE73319-53AF-4A0C-BA4D-29E0A78189A1}" presName="compNode" presStyleCnt="0"/>
      <dgm:spPr/>
    </dgm:pt>
    <dgm:pt modelId="{DC5D18F3-AE73-49F2-83BB-C6A0FB491464}" type="pres">
      <dgm:prSet presAssocID="{5BE73319-53AF-4A0C-BA4D-29E0A78189A1}" presName="bgRect" presStyleLbl="bgShp" presStyleIdx="1" presStyleCnt="3"/>
      <dgm:spPr/>
    </dgm:pt>
    <dgm:pt modelId="{0001CE80-5607-4A0C-B6E3-C122B32E7DC9}" type="pres">
      <dgm:prSet presAssocID="{5BE73319-53AF-4A0C-BA4D-29E0A78189A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are With Person"/>
        </a:ext>
      </dgm:extLst>
    </dgm:pt>
    <dgm:pt modelId="{EE3403A0-6D8C-4472-8859-1B24A2DCF9B6}" type="pres">
      <dgm:prSet presAssocID="{5BE73319-53AF-4A0C-BA4D-29E0A78189A1}" presName="spaceRect" presStyleCnt="0"/>
      <dgm:spPr/>
    </dgm:pt>
    <dgm:pt modelId="{BB9B0139-3E78-45F7-A0BB-55169A7D1E36}" type="pres">
      <dgm:prSet presAssocID="{5BE73319-53AF-4A0C-BA4D-29E0A78189A1}" presName="parTx" presStyleLbl="revTx" presStyleIdx="1" presStyleCnt="3">
        <dgm:presLayoutVars>
          <dgm:chMax val="0"/>
          <dgm:chPref val="0"/>
        </dgm:presLayoutVars>
      </dgm:prSet>
      <dgm:spPr/>
    </dgm:pt>
    <dgm:pt modelId="{57A112B0-A769-44EE-800D-01D9E90287CF}" type="pres">
      <dgm:prSet presAssocID="{BFFCA506-0246-409D-BF90-CFBA94543A00}" presName="sibTrans" presStyleCnt="0"/>
      <dgm:spPr/>
    </dgm:pt>
    <dgm:pt modelId="{75E20159-46A4-4C66-8481-29BCC7F86931}" type="pres">
      <dgm:prSet presAssocID="{75BA95F6-3FEC-45D1-BAE2-EA3F1125B205}" presName="compNode" presStyleCnt="0"/>
      <dgm:spPr/>
    </dgm:pt>
    <dgm:pt modelId="{EFAB81A0-89E7-47AC-B054-2252918983B8}" type="pres">
      <dgm:prSet presAssocID="{75BA95F6-3FEC-45D1-BAE2-EA3F1125B205}" presName="bgRect" presStyleLbl="bgShp" presStyleIdx="2" presStyleCnt="3"/>
      <dgm:spPr/>
    </dgm:pt>
    <dgm:pt modelId="{724DCB6E-710F-45DE-8482-5F2935F8A48B}" type="pres">
      <dgm:prSet presAssocID="{75BA95F6-3FEC-45D1-BAE2-EA3F1125B20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ycle with People"/>
        </a:ext>
      </dgm:extLst>
    </dgm:pt>
    <dgm:pt modelId="{B3C043EA-0770-4C6B-AF82-B3A3889A931F}" type="pres">
      <dgm:prSet presAssocID="{75BA95F6-3FEC-45D1-BAE2-EA3F1125B205}" presName="spaceRect" presStyleCnt="0"/>
      <dgm:spPr/>
    </dgm:pt>
    <dgm:pt modelId="{348F1FC8-C310-4F00-A0D6-B31C9601ECC9}" type="pres">
      <dgm:prSet presAssocID="{75BA95F6-3FEC-45D1-BAE2-EA3F1125B20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EEE6B40F-B062-42C7-AD76-99E14BABFC66}" type="presOf" srcId="{75BA95F6-3FEC-45D1-BAE2-EA3F1125B205}" destId="{348F1FC8-C310-4F00-A0D6-B31C9601ECC9}" srcOrd="0" destOrd="0" presId="urn:microsoft.com/office/officeart/2018/2/layout/IconVerticalSolidList"/>
    <dgm:cxn modelId="{A3595261-C2F0-4AF1-958B-BA6DFFD49BE9}" srcId="{94175FF5-337D-46CD-9B6A-5C0BAAE44EA1}" destId="{5BE73319-53AF-4A0C-BA4D-29E0A78189A1}" srcOrd="1" destOrd="0" parTransId="{7ED19AA0-ACA2-4FA4-A275-C4B311046848}" sibTransId="{BFFCA506-0246-409D-BF90-CFBA94543A00}"/>
    <dgm:cxn modelId="{7889BE89-AFFF-44DF-931F-D753DF2AF078}" type="presOf" srcId="{5BE73319-53AF-4A0C-BA4D-29E0A78189A1}" destId="{BB9B0139-3E78-45F7-A0BB-55169A7D1E36}" srcOrd="0" destOrd="0" presId="urn:microsoft.com/office/officeart/2018/2/layout/IconVerticalSolidList"/>
    <dgm:cxn modelId="{E9D9518B-600F-4064-AA84-0DEA13242F1B}" type="presOf" srcId="{92DF7233-1E22-45B0-9DC6-78495AA10D50}" destId="{5F9C8F96-6D8D-4F58-814B-7607D428DAEF}" srcOrd="0" destOrd="0" presId="urn:microsoft.com/office/officeart/2018/2/layout/IconVerticalSolidList"/>
    <dgm:cxn modelId="{070E7095-4F8D-4AA1-A954-9530E09A803E}" srcId="{94175FF5-337D-46CD-9B6A-5C0BAAE44EA1}" destId="{75BA95F6-3FEC-45D1-BAE2-EA3F1125B205}" srcOrd="2" destOrd="0" parTransId="{3EF2350A-3000-483B-A47C-98F6A1F414E5}" sibTransId="{E51EC3BD-5EDB-4A08-A8B6-C3D2B613A774}"/>
    <dgm:cxn modelId="{4CF84FCF-617B-4AD7-8AFB-9FE54AD5DFDC}" srcId="{94175FF5-337D-46CD-9B6A-5C0BAAE44EA1}" destId="{92DF7233-1E22-45B0-9DC6-78495AA10D50}" srcOrd="0" destOrd="0" parTransId="{DA2BA26D-C7AE-4BCC-83F2-E706EB023377}" sibTransId="{02DD2511-B50C-4FE5-B5CE-F8AA2E8568C3}"/>
    <dgm:cxn modelId="{F2FAF5EE-89E6-4716-B6C2-469874808191}" type="presOf" srcId="{94175FF5-337D-46CD-9B6A-5C0BAAE44EA1}" destId="{02B17894-B523-4208-8710-72FEA8E8E1C8}" srcOrd="0" destOrd="0" presId="urn:microsoft.com/office/officeart/2018/2/layout/IconVerticalSolidList"/>
    <dgm:cxn modelId="{C65B4B59-D9DD-47B7-8D3B-BDE07D5C49C6}" type="presParOf" srcId="{02B17894-B523-4208-8710-72FEA8E8E1C8}" destId="{956D8FA4-F788-408F-A754-62DCB9A8FC4D}" srcOrd="0" destOrd="0" presId="urn:microsoft.com/office/officeart/2018/2/layout/IconVerticalSolidList"/>
    <dgm:cxn modelId="{0AF72E5D-D0F3-4770-A539-DD2765072786}" type="presParOf" srcId="{956D8FA4-F788-408F-A754-62DCB9A8FC4D}" destId="{7B51EBE2-C4CB-414F-BE8B-11446CA50484}" srcOrd="0" destOrd="0" presId="urn:microsoft.com/office/officeart/2018/2/layout/IconVerticalSolidList"/>
    <dgm:cxn modelId="{44ED5FEC-D73E-4E59-9570-5A13E7D3A782}" type="presParOf" srcId="{956D8FA4-F788-408F-A754-62DCB9A8FC4D}" destId="{38B49D0C-8A4B-45D6-A1B1-5D82D186F1C0}" srcOrd="1" destOrd="0" presId="urn:microsoft.com/office/officeart/2018/2/layout/IconVerticalSolidList"/>
    <dgm:cxn modelId="{44D0A0DB-CB7F-4B55-A328-EBF86FD000AB}" type="presParOf" srcId="{956D8FA4-F788-408F-A754-62DCB9A8FC4D}" destId="{9B068CC2-F731-46EB-B9D8-1F1EEC09FFE2}" srcOrd="2" destOrd="0" presId="urn:microsoft.com/office/officeart/2018/2/layout/IconVerticalSolidList"/>
    <dgm:cxn modelId="{54BD2BD0-1CEB-46B7-99E6-4A3E4FF01855}" type="presParOf" srcId="{956D8FA4-F788-408F-A754-62DCB9A8FC4D}" destId="{5F9C8F96-6D8D-4F58-814B-7607D428DAEF}" srcOrd="3" destOrd="0" presId="urn:microsoft.com/office/officeart/2018/2/layout/IconVerticalSolidList"/>
    <dgm:cxn modelId="{2610C8F5-A818-4975-87EE-530F8872ABFD}" type="presParOf" srcId="{02B17894-B523-4208-8710-72FEA8E8E1C8}" destId="{7A4FE665-1ED8-498A-97B9-4D071B2C0D25}" srcOrd="1" destOrd="0" presId="urn:microsoft.com/office/officeart/2018/2/layout/IconVerticalSolidList"/>
    <dgm:cxn modelId="{80DC10D5-7C88-4D19-B480-5064C4F02845}" type="presParOf" srcId="{02B17894-B523-4208-8710-72FEA8E8E1C8}" destId="{20199F55-83AD-4CFA-B4B3-4A8843CF04D6}" srcOrd="2" destOrd="0" presId="urn:microsoft.com/office/officeart/2018/2/layout/IconVerticalSolidList"/>
    <dgm:cxn modelId="{7216D845-43C2-4040-95D1-C5DB474D9778}" type="presParOf" srcId="{20199F55-83AD-4CFA-B4B3-4A8843CF04D6}" destId="{DC5D18F3-AE73-49F2-83BB-C6A0FB491464}" srcOrd="0" destOrd="0" presId="urn:microsoft.com/office/officeart/2018/2/layout/IconVerticalSolidList"/>
    <dgm:cxn modelId="{736410E5-F9B5-4CA8-AF05-9342025FC5A4}" type="presParOf" srcId="{20199F55-83AD-4CFA-B4B3-4A8843CF04D6}" destId="{0001CE80-5607-4A0C-B6E3-C122B32E7DC9}" srcOrd="1" destOrd="0" presId="urn:microsoft.com/office/officeart/2018/2/layout/IconVerticalSolidList"/>
    <dgm:cxn modelId="{4EAA1F60-4529-4ED1-B750-3CAF8B217997}" type="presParOf" srcId="{20199F55-83AD-4CFA-B4B3-4A8843CF04D6}" destId="{EE3403A0-6D8C-4472-8859-1B24A2DCF9B6}" srcOrd="2" destOrd="0" presId="urn:microsoft.com/office/officeart/2018/2/layout/IconVerticalSolidList"/>
    <dgm:cxn modelId="{2A4EC03F-7B10-4A96-94FA-2827AF660DC1}" type="presParOf" srcId="{20199F55-83AD-4CFA-B4B3-4A8843CF04D6}" destId="{BB9B0139-3E78-45F7-A0BB-55169A7D1E36}" srcOrd="3" destOrd="0" presId="urn:microsoft.com/office/officeart/2018/2/layout/IconVerticalSolidList"/>
    <dgm:cxn modelId="{EDEC4392-1C30-4BF7-BC6C-E9F25AED088C}" type="presParOf" srcId="{02B17894-B523-4208-8710-72FEA8E8E1C8}" destId="{57A112B0-A769-44EE-800D-01D9E90287CF}" srcOrd="3" destOrd="0" presId="urn:microsoft.com/office/officeart/2018/2/layout/IconVerticalSolidList"/>
    <dgm:cxn modelId="{05FEB786-235A-48C9-A885-EBE688125C24}" type="presParOf" srcId="{02B17894-B523-4208-8710-72FEA8E8E1C8}" destId="{75E20159-46A4-4C66-8481-29BCC7F86931}" srcOrd="4" destOrd="0" presId="urn:microsoft.com/office/officeart/2018/2/layout/IconVerticalSolidList"/>
    <dgm:cxn modelId="{C5764C97-8301-4A46-BD13-216FC34B3B09}" type="presParOf" srcId="{75E20159-46A4-4C66-8481-29BCC7F86931}" destId="{EFAB81A0-89E7-47AC-B054-2252918983B8}" srcOrd="0" destOrd="0" presId="urn:microsoft.com/office/officeart/2018/2/layout/IconVerticalSolidList"/>
    <dgm:cxn modelId="{B201C6C3-A808-4401-ABA9-7BB0A68EF8FA}" type="presParOf" srcId="{75E20159-46A4-4C66-8481-29BCC7F86931}" destId="{724DCB6E-710F-45DE-8482-5F2935F8A48B}" srcOrd="1" destOrd="0" presId="urn:microsoft.com/office/officeart/2018/2/layout/IconVerticalSolidList"/>
    <dgm:cxn modelId="{2DC34A52-65D4-413F-9FF8-80C6936EE142}" type="presParOf" srcId="{75E20159-46A4-4C66-8481-29BCC7F86931}" destId="{B3C043EA-0770-4C6B-AF82-B3A3889A931F}" srcOrd="2" destOrd="0" presId="urn:microsoft.com/office/officeart/2018/2/layout/IconVerticalSolidList"/>
    <dgm:cxn modelId="{2FC9A927-309D-4207-928A-AF75D6B12B7E}" type="presParOf" srcId="{75E20159-46A4-4C66-8481-29BCC7F86931}" destId="{348F1FC8-C310-4F00-A0D6-B31C9601ECC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4175FF5-337D-46CD-9B6A-5C0BAAE44EA1}" type="doc">
      <dgm:prSet loTypeId="urn:microsoft.com/office/officeart/2005/8/layout/vProcess5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2DF7233-1E22-45B0-9DC6-78495AA10D50}">
      <dgm:prSet/>
      <dgm:spPr/>
      <dgm:t>
        <a:bodyPr/>
        <a:lstStyle/>
        <a:p>
          <a:pPr algn="ctr"/>
          <a:r>
            <a:rPr lang="it-IT" dirty="0"/>
            <a:t>Default Screen</a:t>
          </a:r>
          <a:endParaRPr lang="en-US" dirty="0"/>
        </a:p>
      </dgm:t>
    </dgm:pt>
    <dgm:pt modelId="{DA2BA26D-C7AE-4BCC-83F2-E706EB023377}" type="parTrans" cxnId="{4CF84FCF-617B-4AD7-8AFB-9FE54AD5DFDC}">
      <dgm:prSet/>
      <dgm:spPr/>
      <dgm:t>
        <a:bodyPr/>
        <a:lstStyle/>
        <a:p>
          <a:endParaRPr lang="en-US"/>
        </a:p>
      </dgm:t>
    </dgm:pt>
    <dgm:pt modelId="{02DD2511-B50C-4FE5-B5CE-F8AA2E8568C3}" type="sibTrans" cxnId="{4CF84FCF-617B-4AD7-8AFB-9FE54AD5DFDC}">
      <dgm:prSet/>
      <dgm:spPr/>
      <dgm:t>
        <a:bodyPr/>
        <a:lstStyle/>
        <a:p>
          <a:endParaRPr lang="en-US"/>
        </a:p>
      </dgm:t>
    </dgm:pt>
    <dgm:pt modelId="{5BE73319-53AF-4A0C-BA4D-29E0A78189A1}">
      <dgm:prSet/>
      <dgm:spPr/>
      <dgm:t>
        <a:bodyPr/>
        <a:lstStyle/>
        <a:p>
          <a:pPr algn="ctr"/>
          <a:r>
            <a:rPr lang="it-IT" dirty="0">
              <a:effectLst/>
            </a:rPr>
            <a:t>Connessione alla rete locale tramite WI-FI</a:t>
          </a:r>
          <a:endParaRPr lang="en-US" dirty="0"/>
        </a:p>
      </dgm:t>
    </dgm:pt>
    <dgm:pt modelId="{7ED19AA0-ACA2-4FA4-A275-C4B311046848}" type="parTrans" cxnId="{A3595261-C2F0-4AF1-958B-BA6DFFD49BE9}">
      <dgm:prSet/>
      <dgm:spPr/>
      <dgm:t>
        <a:bodyPr/>
        <a:lstStyle/>
        <a:p>
          <a:endParaRPr lang="en-US"/>
        </a:p>
      </dgm:t>
    </dgm:pt>
    <dgm:pt modelId="{BFFCA506-0246-409D-BF90-CFBA94543A00}" type="sibTrans" cxnId="{A3595261-C2F0-4AF1-958B-BA6DFFD49BE9}">
      <dgm:prSet/>
      <dgm:spPr/>
      <dgm:t>
        <a:bodyPr/>
        <a:lstStyle/>
        <a:p>
          <a:endParaRPr lang="en-US"/>
        </a:p>
      </dgm:t>
    </dgm:pt>
    <dgm:pt modelId="{1AB99F76-A2EE-4271-969A-A6BEBD394552}">
      <dgm:prSet/>
      <dgm:spPr/>
      <dgm:t>
        <a:bodyPr/>
        <a:lstStyle/>
        <a:p>
          <a:pPr algn="ctr"/>
          <a:r>
            <a:rPr lang="it-IT" dirty="0">
              <a:effectLst/>
            </a:rPr>
            <a:t>Scelta del protocollo da utilizzare</a:t>
          </a:r>
        </a:p>
      </dgm:t>
    </dgm:pt>
    <dgm:pt modelId="{FC143EF7-1528-4BA5-BA5C-ACF5D0FC21F6}" type="parTrans" cxnId="{DC76E714-90A2-41C8-BF05-E4B32FDACF3E}">
      <dgm:prSet/>
      <dgm:spPr/>
      <dgm:t>
        <a:bodyPr/>
        <a:lstStyle/>
        <a:p>
          <a:endParaRPr lang="it-IT"/>
        </a:p>
      </dgm:t>
    </dgm:pt>
    <dgm:pt modelId="{8C4B8850-54F8-43FA-B69A-3CB6F9B71EC8}" type="sibTrans" cxnId="{DC76E714-90A2-41C8-BF05-E4B32FDACF3E}">
      <dgm:prSet/>
      <dgm:spPr/>
      <dgm:t>
        <a:bodyPr/>
        <a:lstStyle/>
        <a:p>
          <a:endParaRPr lang="it-IT"/>
        </a:p>
      </dgm:t>
    </dgm:pt>
    <dgm:pt modelId="{1761400B-8826-4EE1-A301-722CC81B2C4C}">
      <dgm:prSet/>
      <dgm:spPr/>
      <dgm:t>
        <a:bodyPr/>
        <a:lstStyle/>
        <a:p>
          <a:pPr algn="ctr"/>
          <a:r>
            <a:rPr lang="it-IT" dirty="0">
              <a:effectLst/>
            </a:rPr>
            <a:t>Entrata in modalità gioco, scelta del segno ‘O’ o ‘X’ e poi gioco</a:t>
          </a:r>
        </a:p>
      </dgm:t>
    </dgm:pt>
    <dgm:pt modelId="{C7AE90C4-5009-495B-AF2D-147421F93C29}" type="parTrans" cxnId="{E6F15262-A6F1-4C51-ABFF-EBAC6773CA75}">
      <dgm:prSet/>
      <dgm:spPr/>
      <dgm:t>
        <a:bodyPr/>
        <a:lstStyle/>
        <a:p>
          <a:endParaRPr lang="it-IT"/>
        </a:p>
      </dgm:t>
    </dgm:pt>
    <dgm:pt modelId="{D5FF4B5E-DE5D-4D94-B06B-EEDAA547376B}" type="sibTrans" cxnId="{E6F15262-A6F1-4C51-ABFF-EBAC6773CA75}">
      <dgm:prSet/>
      <dgm:spPr/>
      <dgm:t>
        <a:bodyPr/>
        <a:lstStyle/>
        <a:p>
          <a:endParaRPr lang="it-IT"/>
        </a:p>
      </dgm:t>
    </dgm:pt>
    <dgm:pt modelId="{4B59082D-45EC-484C-978F-6E07A1E5F501}" type="pres">
      <dgm:prSet presAssocID="{94175FF5-337D-46CD-9B6A-5C0BAAE44EA1}" presName="outerComposite" presStyleCnt="0">
        <dgm:presLayoutVars>
          <dgm:chMax val="5"/>
          <dgm:dir/>
          <dgm:resizeHandles val="exact"/>
        </dgm:presLayoutVars>
      </dgm:prSet>
      <dgm:spPr/>
    </dgm:pt>
    <dgm:pt modelId="{8A02DBEF-B685-4A6D-982C-D02D2655916A}" type="pres">
      <dgm:prSet presAssocID="{94175FF5-337D-46CD-9B6A-5C0BAAE44EA1}" presName="dummyMaxCanvas" presStyleCnt="0">
        <dgm:presLayoutVars/>
      </dgm:prSet>
      <dgm:spPr/>
    </dgm:pt>
    <dgm:pt modelId="{A0DB8451-EF72-4B5C-ACD6-3B1AAB7F4DC4}" type="pres">
      <dgm:prSet presAssocID="{94175FF5-337D-46CD-9B6A-5C0BAAE44EA1}" presName="FourNodes_1" presStyleLbl="node1" presStyleIdx="0" presStyleCnt="4">
        <dgm:presLayoutVars>
          <dgm:bulletEnabled val="1"/>
        </dgm:presLayoutVars>
      </dgm:prSet>
      <dgm:spPr/>
    </dgm:pt>
    <dgm:pt modelId="{DA2AF821-0F24-4B34-AA7A-75E08F85CC72}" type="pres">
      <dgm:prSet presAssocID="{94175FF5-337D-46CD-9B6A-5C0BAAE44EA1}" presName="FourNodes_2" presStyleLbl="node1" presStyleIdx="1" presStyleCnt="4">
        <dgm:presLayoutVars>
          <dgm:bulletEnabled val="1"/>
        </dgm:presLayoutVars>
      </dgm:prSet>
      <dgm:spPr/>
    </dgm:pt>
    <dgm:pt modelId="{E64F32CB-CC85-4409-8A7C-7B4E9EAE6462}" type="pres">
      <dgm:prSet presAssocID="{94175FF5-337D-46CD-9B6A-5C0BAAE44EA1}" presName="FourNodes_3" presStyleLbl="node1" presStyleIdx="2" presStyleCnt="4">
        <dgm:presLayoutVars>
          <dgm:bulletEnabled val="1"/>
        </dgm:presLayoutVars>
      </dgm:prSet>
      <dgm:spPr/>
    </dgm:pt>
    <dgm:pt modelId="{998626FA-B97C-4D88-B024-80C7387D7D05}" type="pres">
      <dgm:prSet presAssocID="{94175FF5-337D-46CD-9B6A-5C0BAAE44EA1}" presName="FourNodes_4" presStyleLbl="node1" presStyleIdx="3" presStyleCnt="4">
        <dgm:presLayoutVars>
          <dgm:bulletEnabled val="1"/>
        </dgm:presLayoutVars>
      </dgm:prSet>
      <dgm:spPr/>
    </dgm:pt>
    <dgm:pt modelId="{E71B4843-14EF-41CC-AE46-3526CD084E24}" type="pres">
      <dgm:prSet presAssocID="{94175FF5-337D-46CD-9B6A-5C0BAAE44EA1}" presName="FourConn_1-2" presStyleLbl="fgAccFollowNode1" presStyleIdx="0" presStyleCnt="3">
        <dgm:presLayoutVars>
          <dgm:bulletEnabled val="1"/>
        </dgm:presLayoutVars>
      </dgm:prSet>
      <dgm:spPr/>
    </dgm:pt>
    <dgm:pt modelId="{B4734DDC-B0F9-415A-8754-10BC64C6D53F}" type="pres">
      <dgm:prSet presAssocID="{94175FF5-337D-46CD-9B6A-5C0BAAE44EA1}" presName="FourConn_2-3" presStyleLbl="fgAccFollowNode1" presStyleIdx="1" presStyleCnt="3">
        <dgm:presLayoutVars>
          <dgm:bulletEnabled val="1"/>
        </dgm:presLayoutVars>
      </dgm:prSet>
      <dgm:spPr/>
    </dgm:pt>
    <dgm:pt modelId="{41AC61CF-99BF-4550-9B64-3772D433D78D}" type="pres">
      <dgm:prSet presAssocID="{94175FF5-337D-46CD-9B6A-5C0BAAE44EA1}" presName="FourConn_3-4" presStyleLbl="fgAccFollowNode1" presStyleIdx="2" presStyleCnt="3">
        <dgm:presLayoutVars>
          <dgm:bulletEnabled val="1"/>
        </dgm:presLayoutVars>
      </dgm:prSet>
      <dgm:spPr/>
    </dgm:pt>
    <dgm:pt modelId="{4058C6C6-E7D4-4AAB-B6BB-FDBA369A5F90}" type="pres">
      <dgm:prSet presAssocID="{94175FF5-337D-46CD-9B6A-5C0BAAE44EA1}" presName="FourNodes_1_text" presStyleLbl="node1" presStyleIdx="3" presStyleCnt="4">
        <dgm:presLayoutVars>
          <dgm:bulletEnabled val="1"/>
        </dgm:presLayoutVars>
      </dgm:prSet>
      <dgm:spPr/>
    </dgm:pt>
    <dgm:pt modelId="{E6568C30-BF7F-4F07-9C1E-FF0109515B87}" type="pres">
      <dgm:prSet presAssocID="{94175FF5-337D-46CD-9B6A-5C0BAAE44EA1}" presName="FourNodes_2_text" presStyleLbl="node1" presStyleIdx="3" presStyleCnt="4">
        <dgm:presLayoutVars>
          <dgm:bulletEnabled val="1"/>
        </dgm:presLayoutVars>
      </dgm:prSet>
      <dgm:spPr/>
    </dgm:pt>
    <dgm:pt modelId="{4A483DE5-AD2B-4333-9AC6-BD564B9BE1EF}" type="pres">
      <dgm:prSet presAssocID="{94175FF5-337D-46CD-9B6A-5C0BAAE44EA1}" presName="FourNodes_3_text" presStyleLbl="node1" presStyleIdx="3" presStyleCnt="4">
        <dgm:presLayoutVars>
          <dgm:bulletEnabled val="1"/>
        </dgm:presLayoutVars>
      </dgm:prSet>
      <dgm:spPr/>
    </dgm:pt>
    <dgm:pt modelId="{373336BC-BABE-4CC2-BB82-37E51BE2B088}" type="pres">
      <dgm:prSet presAssocID="{94175FF5-337D-46CD-9B6A-5C0BAAE44EA1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E455201-E4A4-4070-8907-DEB635E2195E}" type="presOf" srcId="{02DD2511-B50C-4FE5-B5CE-F8AA2E8568C3}" destId="{E71B4843-14EF-41CC-AE46-3526CD084E24}" srcOrd="0" destOrd="0" presId="urn:microsoft.com/office/officeart/2005/8/layout/vProcess5"/>
    <dgm:cxn modelId="{C1503F02-E647-41A5-8C62-7BE443794691}" type="presOf" srcId="{1761400B-8826-4EE1-A301-722CC81B2C4C}" destId="{998626FA-B97C-4D88-B024-80C7387D7D05}" srcOrd="0" destOrd="0" presId="urn:microsoft.com/office/officeart/2005/8/layout/vProcess5"/>
    <dgm:cxn modelId="{5C404B04-80DB-4BB4-8109-980DF573F809}" type="presOf" srcId="{5BE73319-53AF-4A0C-BA4D-29E0A78189A1}" destId="{DA2AF821-0F24-4B34-AA7A-75E08F85CC72}" srcOrd="0" destOrd="0" presId="urn:microsoft.com/office/officeart/2005/8/layout/vProcess5"/>
    <dgm:cxn modelId="{DC76E714-90A2-41C8-BF05-E4B32FDACF3E}" srcId="{94175FF5-337D-46CD-9B6A-5C0BAAE44EA1}" destId="{1AB99F76-A2EE-4271-969A-A6BEBD394552}" srcOrd="2" destOrd="0" parTransId="{FC143EF7-1528-4BA5-BA5C-ACF5D0FC21F6}" sibTransId="{8C4B8850-54F8-43FA-B69A-3CB6F9B71EC8}"/>
    <dgm:cxn modelId="{A3595261-C2F0-4AF1-958B-BA6DFFD49BE9}" srcId="{94175FF5-337D-46CD-9B6A-5C0BAAE44EA1}" destId="{5BE73319-53AF-4A0C-BA4D-29E0A78189A1}" srcOrd="1" destOrd="0" parTransId="{7ED19AA0-ACA2-4FA4-A275-C4B311046848}" sibTransId="{BFFCA506-0246-409D-BF90-CFBA94543A00}"/>
    <dgm:cxn modelId="{E6F15262-A6F1-4C51-ABFF-EBAC6773CA75}" srcId="{94175FF5-337D-46CD-9B6A-5C0BAAE44EA1}" destId="{1761400B-8826-4EE1-A301-722CC81B2C4C}" srcOrd="3" destOrd="0" parTransId="{C7AE90C4-5009-495B-AF2D-147421F93C29}" sibTransId="{D5FF4B5E-DE5D-4D94-B06B-EEDAA547376B}"/>
    <dgm:cxn modelId="{DDB86848-A601-47EA-BED4-6785AF3F9CA0}" type="presOf" srcId="{1AB99F76-A2EE-4271-969A-A6BEBD394552}" destId="{4A483DE5-AD2B-4333-9AC6-BD564B9BE1EF}" srcOrd="1" destOrd="0" presId="urn:microsoft.com/office/officeart/2005/8/layout/vProcess5"/>
    <dgm:cxn modelId="{03464D49-971A-4D9F-BAA0-361FD5034B91}" type="presOf" srcId="{92DF7233-1E22-45B0-9DC6-78495AA10D50}" destId="{4058C6C6-E7D4-4AAB-B6BB-FDBA369A5F90}" srcOrd="1" destOrd="0" presId="urn:microsoft.com/office/officeart/2005/8/layout/vProcess5"/>
    <dgm:cxn modelId="{9E41C17C-56BE-45FD-9965-5DDF8A32F417}" type="presOf" srcId="{94175FF5-337D-46CD-9B6A-5C0BAAE44EA1}" destId="{4B59082D-45EC-484C-978F-6E07A1E5F501}" srcOrd="0" destOrd="0" presId="urn:microsoft.com/office/officeart/2005/8/layout/vProcess5"/>
    <dgm:cxn modelId="{D27F5B8A-0524-4652-9263-84A127626D74}" type="presOf" srcId="{8C4B8850-54F8-43FA-B69A-3CB6F9B71EC8}" destId="{41AC61CF-99BF-4550-9B64-3772D433D78D}" srcOrd="0" destOrd="0" presId="urn:microsoft.com/office/officeart/2005/8/layout/vProcess5"/>
    <dgm:cxn modelId="{B2A1298E-6988-41E0-8C66-C9A3AED73D19}" type="presOf" srcId="{5BE73319-53AF-4A0C-BA4D-29E0A78189A1}" destId="{E6568C30-BF7F-4F07-9C1E-FF0109515B87}" srcOrd="1" destOrd="0" presId="urn:microsoft.com/office/officeart/2005/8/layout/vProcess5"/>
    <dgm:cxn modelId="{4134349A-EDB6-4327-8A1A-26C32EB3B00E}" type="presOf" srcId="{BFFCA506-0246-409D-BF90-CFBA94543A00}" destId="{B4734DDC-B0F9-415A-8754-10BC64C6D53F}" srcOrd="0" destOrd="0" presId="urn:microsoft.com/office/officeart/2005/8/layout/vProcess5"/>
    <dgm:cxn modelId="{C4F5A09F-2937-43F3-9934-F9E404E745C5}" type="presOf" srcId="{92DF7233-1E22-45B0-9DC6-78495AA10D50}" destId="{A0DB8451-EF72-4B5C-ACD6-3B1AAB7F4DC4}" srcOrd="0" destOrd="0" presId="urn:microsoft.com/office/officeart/2005/8/layout/vProcess5"/>
    <dgm:cxn modelId="{AE7BB8A5-BB92-4DFE-8FBE-FF1A1B1766FE}" type="presOf" srcId="{1AB99F76-A2EE-4271-969A-A6BEBD394552}" destId="{E64F32CB-CC85-4409-8A7C-7B4E9EAE6462}" srcOrd="0" destOrd="0" presId="urn:microsoft.com/office/officeart/2005/8/layout/vProcess5"/>
    <dgm:cxn modelId="{4CF84FCF-617B-4AD7-8AFB-9FE54AD5DFDC}" srcId="{94175FF5-337D-46CD-9B6A-5C0BAAE44EA1}" destId="{92DF7233-1E22-45B0-9DC6-78495AA10D50}" srcOrd="0" destOrd="0" parTransId="{DA2BA26D-C7AE-4BCC-83F2-E706EB023377}" sibTransId="{02DD2511-B50C-4FE5-B5CE-F8AA2E8568C3}"/>
    <dgm:cxn modelId="{A8CBEAE6-0B98-4327-84EF-4F4B03FC805F}" type="presOf" srcId="{1761400B-8826-4EE1-A301-722CC81B2C4C}" destId="{373336BC-BABE-4CC2-BB82-37E51BE2B088}" srcOrd="1" destOrd="0" presId="urn:microsoft.com/office/officeart/2005/8/layout/vProcess5"/>
    <dgm:cxn modelId="{E8A4A393-EFAF-4FAC-A747-CE836FD95337}" type="presParOf" srcId="{4B59082D-45EC-484C-978F-6E07A1E5F501}" destId="{8A02DBEF-B685-4A6D-982C-D02D2655916A}" srcOrd="0" destOrd="0" presId="urn:microsoft.com/office/officeart/2005/8/layout/vProcess5"/>
    <dgm:cxn modelId="{809B4A54-CAEA-4EE2-8976-003284E8AABA}" type="presParOf" srcId="{4B59082D-45EC-484C-978F-6E07A1E5F501}" destId="{A0DB8451-EF72-4B5C-ACD6-3B1AAB7F4DC4}" srcOrd="1" destOrd="0" presId="urn:microsoft.com/office/officeart/2005/8/layout/vProcess5"/>
    <dgm:cxn modelId="{4A8C17A2-F739-4ACC-88D8-A9908918A058}" type="presParOf" srcId="{4B59082D-45EC-484C-978F-6E07A1E5F501}" destId="{DA2AF821-0F24-4B34-AA7A-75E08F85CC72}" srcOrd="2" destOrd="0" presId="urn:microsoft.com/office/officeart/2005/8/layout/vProcess5"/>
    <dgm:cxn modelId="{53F8B3F1-ED80-450A-8AA3-F01B048846A2}" type="presParOf" srcId="{4B59082D-45EC-484C-978F-6E07A1E5F501}" destId="{E64F32CB-CC85-4409-8A7C-7B4E9EAE6462}" srcOrd="3" destOrd="0" presId="urn:microsoft.com/office/officeart/2005/8/layout/vProcess5"/>
    <dgm:cxn modelId="{02EC3E9C-91D0-4F3A-B298-5E8502A89D95}" type="presParOf" srcId="{4B59082D-45EC-484C-978F-6E07A1E5F501}" destId="{998626FA-B97C-4D88-B024-80C7387D7D05}" srcOrd="4" destOrd="0" presId="urn:microsoft.com/office/officeart/2005/8/layout/vProcess5"/>
    <dgm:cxn modelId="{393F2500-170C-4B1E-999D-6F0DE7BBC3C1}" type="presParOf" srcId="{4B59082D-45EC-484C-978F-6E07A1E5F501}" destId="{E71B4843-14EF-41CC-AE46-3526CD084E24}" srcOrd="5" destOrd="0" presId="urn:microsoft.com/office/officeart/2005/8/layout/vProcess5"/>
    <dgm:cxn modelId="{27ED35A7-4067-49CB-8078-2B1D4061EB94}" type="presParOf" srcId="{4B59082D-45EC-484C-978F-6E07A1E5F501}" destId="{B4734DDC-B0F9-415A-8754-10BC64C6D53F}" srcOrd="6" destOrd="0" presId="urn:microsoft.com/office/officeart/2005/8/layout/vProcess5"/>
    <dgm:cxn modelId="{2B7973FC-D141-4872-B96E-B53D09912A08}" type="presParOf" srcId="{4B59082D-45EC-484C-978F-6E07A1E5F501}" destId="{41AC61CF-99BF-4550-9B64-3772D433D78D}" srcOrd="7" destOrd="0" presId="urn:microsoft.com/office/officeart/2005/8/layout/vProcess5"/>
    <dgm:cxn modelId="{E8545C95-C9F1-4ECF-BAC7-9FC9841968BD}" type="presParOf" srcId="{4B59082D-45EC-484C-978F-6E07A1E5F501}" destId="{4058C6C6-E7D4-4AAB-B6BB-FDBA369A5F90}" srcOrd="8" destOrd="0" presId="urn:microsoft.com/office/officeart/2005/8/layout/vProcess5"/>
    <dgm:cxn modelId="{3E1D098C-57B2-4888-AAD2-F21B5EA05107}" type="presParOf" srcId="{4B59082D-45EC-484C-978F-6E07A1E5F501}" destId="{E6568C30-BF7F-4F07-9C1E-FF0109515B87}" srcOrd="9" destOrd="0" presId="urn:microsoft.com/office/officeart/2005/8/layout/vProcess5"/>
    <dgm:cxn modelId="{F1648970-9646-4AD0-AAC4-816D9AD8AC13}" type="presParOf" srcId="{4B59082D-45EC-484C-978F-6E07A1E5F501}" destId="{4A483DE5-AD2B-4333-9AC6-BD564B9BE1EF}" srcOrd="10" destOrd="0" presId="urn:microsoft.com/office/officeart/2005/8/layout/vProcess5"/>
    <dgm:cxn modelId="{2246B67D-ADAA-47FC-925C-4216DD94A0CA}" type="presParOf" srcId="{4B59082D-45EC-484C-978F-6E07A1E5F501}" destId="{373336BC-BABE-4CC2-BB82-37E51BE2B088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1816199" y="124811"/>
          <a:ext cx="2196000" cy="2196000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2284199" y="592811"/>
          <a:ext cx="1260000" cy="1260000"/>
        </a:xfrm>
        <a:prstGeom prst="rect">
          <a:avLst/>
        </a:prstGeom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1114199" y="300481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" sz="1200" kern="1200" dirty="0"/>
            <a:t>Mettere le mani su microcontrollori che consentono diversi tipi di connessione:</a:t>
          </a:r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200" kern="1200" dirty="0"/>
            <a:t>B</a:t>
          </a:r>
          <a:r>
            <a:rPr lang="it" sz="1200" kern="1200" dirty="0"/>
            <a:t>luetooth &amp; WiFI </a:t>
          </a:r>
        </a:p>
      </dsp:txBody>
      <dsp:txXfrm>
        <a:off x="1114199" y="3004812"/>
        <a:ext cx="3600000" cy="720000"/>
      </dsp:txXfrm>
    </dsp:sp>
    <dsp:sp modelId="{BCD8CDD9-0C56-4401-ADB1-8B48DAB2C96F}">
      <dsp:nvSpPr>
        <dsp:cNvPr id="0" name=""/>
        <dsp:cNvSpPr/>
      </dsp:nvSpPr>
      <dsp:spPr>
        <a:xfrm>
          <a:off x="6046199" y="124811"/>
          <a:ext cx="2196000" cy="2196000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6514199" y="592811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5344199" y="300481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" sz="1200" kern="1200"/>
            <a:t>Studio di protocolli centrali per IOT come:</a:t>
          </a:r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" sz="1200" kern="1200"/>
            <a:t>MQTT &amp; COAP</a:t>
          </a:r>
        </a:p>
      </dsp:txBody>
      <dsp:txXfrm>
        <a:off x="5344199" y="3004812"/>
        <a:ext cx="36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1EBE2-C4CB-414F-BE8B-11446CA50484}">
      <dsp:nvSpPr>
        <dsp:cNvPr id="0" name=""/>
        <dsp:cNvSpPr/>
      </dsp:nvSpPr>
      <dsp:spPr>
        <a:xfrm>
          <a:off x="0" y="469"/>
          <a:ext cx="10058399" cy="109962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B49D0C-8A4B-45D6-A1B1-5D82D186F1C0}">
      <dsp:nvSpPr>
        <dsp:cNvPr id="0" name=""/>
        <dsp:cNvSpPr/>
      </dsp:nvSpPr>
      <dsp:spPr>
        <a:xfrm>
          <a:off x="332636" y="247885"/>
          <a:ext cx="604793" cy="6047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9C8F96-6D8D-4F58-814B-7607D428DAEF}">
      <dsp:nvSpPr>
        <dsp:cNvPr id="0" name=""/>
        <dsp:cNvSpPr/>
      </dsp:nvSpPr>
      <dsp:spPr>
        <a:xfrm>
          <a:off x="1270065" y="469"/>
          <a:ext cx="8788334" cy="10996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377" tIns="116377" rIns="116377" bIns="11637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/>
            <a:t>Due mini-console con display tft SPI touch screen.</a:t>
          </a:r>
          <a:endParaRPr lang="en-US" sz="2500" kern="1200"/>
        </a:p>
      </dsp:txBody>
      <dsp:txXfrm>
        <a:off x="1270065" y="469"/>
        <a:ext cx="8788334" cy="1099624"/>
      </dsp:txXfrm>
    </dsp:sp>
    <dsp:sp modelId="{DC5D18F3-AE73-49F2-83BB-C6A0FB491464}">
      <dsp:nvSpPr>
        <dsp:cNvPr id="0" name=""/>
        <dsp:cNvSpPr/>
      </dsp:nvSpPr>
      <dsp:spPr>
        <a:xfrm>
          <a:off x="0" y="1374999"/>
          <a:ext cx="10058399" cy="109962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01CE80-5607-4A0C-B6E3-C122B32E7DC9}">
      <dsp:nvSpPr>
        <dsp:cNvPr id="0" name=""/>
        <dsp:cNvSpPr/>
      </dsp:nvSpPr>
      <dsp:spPr>
        <a:xfrm>
          <a:off x="332636" y="1622415"/>
          <a:ext cx="604793" cy="6047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9B0139-3E78-45F7-A0BB-55169A7D1E36}">
      <dsp:nvSpPr>
        <dsp:cNvPr id="0" name=""/>
        <dsp:cNvSpPr/>
      </dsp:nvSpPr>
      <dsp:spPr>
        <a:xfrm>
          <a:off x="1270065" y="1374999"/>
          <a:ext cx="8788334" cy="10996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377" tIns="116377" rIns="116377" bIns="11637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/>
            <a:t>Partite 1vs1 (2 player)</a:t>
          </a:r>
          <a:endParaRPr lang="en-US" sz="2500" kern="1200"/>
        </a:p>
      </dsp:txBody>
      <dsp:txXfrm>
        <a:off x="1270065" y="1374999"/>
        <a:ext cx="8788334" cy="1099624"/>
      </dsp:txXfrm>
    </dsp:sp>
    <dsp:sp modelId="{EFAB81A0-89E7-47AC-B054-2252918983B8}">
      <dsp:nvSpPr>
        <dsp:cNvPr id="0" name=""/>
        <dsp:cNvSpPr/>
      </dsp:nvSpPr>
      <dsp:spPr>
        <a:xfrm>
          <a:off x="0" y="2749530"/>
          <a:ext cx="10058399" cy="109962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4DCB6E-710F-45DE-8482-5F2935F8A48B}">
      <dsp:nvSpPr>
        <dsp:cNvPr id="0" name=""/>
        <dsp:cNvSpPr/>
      </dsp:nvSpPr>
      <dsp:spPr>
        <a:xfrm>
          <a:off x="332636" y="2996945"/>
          <a:ext cx="604793" cy="6047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8F1FC8-C310-4F00-A0D6-B31C9601ECC9}">
      <dsp:nvSpPr>
        <dsp:cNvPr id="0" name=""/>
        <dsp:cNvSpPr/>
      </dsp:nvSpPr>
      <dsp:spPr>
        <a:xfrm>
          <a:off x="1270065" y="2749530"/>
          <a:ext cx="8788334" cy="10996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377" tIns="116377" rIns="116377" bIns="11637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/>
            <a:t>Possibilità di scelta del protocollo di comunicazione (MQTT, COAP).</a:t>
          </a:r>
          <a:endParaRPr lang="en-US" sz="2500" kern="1200"/>
        </a:p>
      </dsp:txBody>
      <dsp:txXfrm>
        <a:off x="1270065" y="2749530"/>
        <a:ext cx="8788334" cy="10996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DB8451-EF72-4B5C-ACD6-3B1AAB7F4DC4}">
      <dsp:nvSpPr>
        <dsp:cNvPr id="0" name=""/>
        <dsp:cNvSpPr/>
      </dsp:nvSpPr>
      <dsp:spPr>
        <a:xfrm>
          <a:off x="0" y="0"/>
          <a:ext cx="5486400" cy="117348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Default Screen</a:t>
          </a:r>
          <a:endParaRPr lang="en-US" sz="2200" kern="1200" dirty="0"/>
        </a:p>
      </dsp:txBody>
      <dsp:txXfrm>
        <a:off x="34370" y="34370"/>
        <a:ext cx="4120964" cy="1104740"/>
      </dsp:txXfrm>
    </dsp:sp>
    <dsp:sp modelId="{DA2AF821-0F24-4B34-AA7A-75E08F85CC72}">
      <dsp:nvSpPr>
        <dsp:cNvPr id="0" name=""/>
        <dsp:cNvSpPr/>
      </dsp:nvSpPr>
      <dsp:spPr>
        <a:xfrm>
          <a:off x="459486" y="1386840"/>
          <a:ext cx="5486400" cy="117348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>
              <a:effectLst/>
            </a:rPr>
            <a:t>Connessione alla rete locale tramite WI-FI</a:t>
          </a:r>
          <a:endParaRPr lang="en-US" sz="2200" kern="1200" dirty="0"/>
        </a:p>
      </dsp:txBody>
      <dsp:txXfrm>
        <a:off x="493856" y="1421210"/>
        <a:ext cx="4195411" cy="1104739"/>
      </dsp:txXfrm>
    </dsp:sp>
    <dsp:sp modelId="{E64F32CB-CC85-4409-8A7C-7B4E9EAE6462}">
      <dsp:nvSpPr>
        <dsp:cNvPr id="0" name=""/>
        <dsp:cNvSpPr/>
      </dsp:nvSpPr>
      <dsp:spPr>
        <a:xfrm>
          <a:off x="912114" y="2773680"/>
          <a:ext cx="5486400" cy="117348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>
              <a:effectLst/>
            </a:rPr>
            <a:t>Scelta del protocollo da utilizzare</a:t>
          </a:r>
        </a:p>
      </dsp:txBody>
      <dsp:txXfrm>
        <a:off x="946484" y="2808050"/>
        <a:ext cx="4202269" cy="1104739"/>
      </dsp:txXfrm>
    </dsp:sp>
    <dsp:sp modelId="{998626FA-B97C-4D88-B024-80C7387D7D05}">
      <dsp:nvSpPr>
        <dsp:cNvPr id="0" name=""/>
        <dsp:cNvSpPr/>
      </dsp:nvSpPr>
      <dsp:spPr>
        <a:xfrm>
          <a:off x="1371599" y="4160520"/>
          <a:ext cx="5486400" cy="117348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>
              <a:effectLst/>
            </a:rPr>
            <a:t>Entrata in modalità gioco, scelta del segno ‘O’ o ‘X’ e poi gioco</a:t>
          </a:r>
        </a:p>
      </dsp:txBody>
      <dsp:txXfrm>
        <a:off x="1405969" y="4194890"/>
        <a:ext cx="4195412" cy="1104739"/>
      </dsp:txXfrm>
    </dsp:sp>
    <dsp:sp modelId="{E71B4843-14EF-41CC-AE46-3526CD084E24}">
      <dsp:nvSpPr>
        <dsp:cNvPr id="0" name=""/>
        <dsp:cNvSpPr/>
      </dsp:nvSpPr>
      <dsp:spPr>
        <a:xfrm>
          <a:off x="4723638" y="898778"/>
          <a:ext cx="762762" cy="76276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4895259" y="898778"/>
        <a:ext cx="419520" cy="573978"/>
      </dsp:txXfrm>
    </dsp:sp>
    <dsp:sp modelId="{B4734DDC-B0F9-415A-8754-10BC64C6D53F}">
      <dsp:nvSpPr>
        <dsp:cNvPr id="0" name=""/>
        <dsp:cNvSpPr/>
      </dsp:nvSpPr>
      <dsp:spPr>
        <a:xfrm>
          <a:off x="5183123" y="2285618"/>
          <a:ext cx="762762" cy="76276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5354744" y="2285618"/>
        <a:ext cx="419520" cy="573978"/>
      </dsp:txXfrm>
    </dsp:sp>
    <dsp:sp modelId="{41AC61CF-99BF-4550-9B64-3772D433D78D}">
      <dsp:nvSpPr>
        <dsp:cNvPr id="0" name=""/>
        <dsp:cNvSpPr/>
      </dsp:nvSpPr>
      <dsp:spPr>
        <a:xfrm>
          <a:off x="5635752" y="3672459"/>
          <a:ext cx="762762" cy="76276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3500" kern="1200"/>
        </a:p>
      </dsp:txBody>
      <dsp:txXfrm>
        <a:off x="5807373" y="3672459"/>
        <a:ext cx="419520" cy="5739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7A3769-973A-471F-AE95-803ACD9DB45A}" type="datetime1">
              <a:rPr lang="it-IT" smtClean="0"/>
              <a:t>17/09/2020</a:t>
            </a:fld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B562AB-E890-432E-8086-3C35B5B6BC74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"/>
              <a:t>Fare clic per modificare gli stili del testo dello schema</a:t>
            </a:r>
            <a:endParaRPr lang="en-US"/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 useBgFill="1">
        <p:nvSpPr>
          <p:cNvPr id="10" name="Rettangolo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ttangolo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ttangolo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nettore diritto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diritto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diritto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5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20" name="Segnaposto data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46B2AB89-642D-461B-88E3-BE7E49276E6D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21" name="Segnaposto piè di pagina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22" name="Segnaposto numero diapositiva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6DF1C0-0F0C-4064-ABD6-C9C1782C86AE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3A0FBA-A5A6-4E7F-AECA-E819E1A4206B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E0D28E-6F2F-4715-A424-3B01AC64AD4B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 useBgFill="1">
        <p:nvSpPr>
          <p:cNvPr id="23" name="Rettangolo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ttangolo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ttangolo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5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nettore diritto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diritto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diritto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F953424F-4FD0-4DEA-A244-2F5A83926123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487A35-6EB2-4106-87BE-5998F37E93E7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0A2449-0E6F-4EC8-9AF5-127FFF9E4F17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ECC08F-3232-4266-A826-505EFF618F02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C19903-FCE7-40DD-9ABE-472E27EE3DF9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8" name="Segnaposto data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24F848B3-DD0C-4C86-9703-1DC7B521FCF8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9" name="Segnaposto piè di pagina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dirty="0"/>
              <a:t>Fare clic sull'icona per inserire un'immagine</a:t>
            </a:r>
            <a:endParaRPr lang="en-US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711CFEF3-F103-4E31-9572-24F0BC84FDFF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28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tangolo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7" name="Rettangolo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ttangolo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"/>
              <a:t>Fare clic per modificare gli stili del testo dello schema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A8228F9-9C50-4094-9999-09A1682E91E0}" type="datetime1">
              <a:rPr lang="it-IT" smtClean="0"/>
              <a:t>16/09/2020</a:t>
            </a:fld>
            <a:endParaRPr lang="en-US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1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Primo piano di un logo&#10;&#10;Descrizione generata automaticament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Rettangolo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ttangolo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7819" y="2989041"/>
            <a:ext cx="4290922" cy="1133976"/>
          </a:xfrm>
        </p:spPr>
        <p:txBody>
          <a:bodyPr rtlCol="0">
            <a:normAutofit/>
          </a:bodyPr>
          <a:lstStyle/>
          <a:p>
            <a:pPr rtl="0"/>
            <a:r>
              <a:rPr lang="it" sz="4400" dirty="0">
                <a:solidFill>
                  <a:schemeClr val="tx1"/>
                </a:solidFill>
              </a:rPr>
              <a:t>Tic tac toe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79839" y="3729933"/>
            <a:ext cx="1882982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it" dirty="0">
                <a:solidFill>
                  <a:schemeClr val="tx1"/>
                </a:solidFill>
              </a:rPr>
              <a:t>MQTT &amp; CoAP</a:t>
            </a:r>
          </a:p>
        </p:txBody>
      </p:sp>
      <p:pic>
        <p:nvPicPr>
          <p:cNvPr id="4" name="image2.jpg" descr="dimes-marchio-01">
            <a:extLst>
              <a:ext uri="{FF2B5EF4-FFF2-40B4-BE49-F238E27FC236}">
                <a16:creationId xmlns:a16="http://schemas.microsoft.com/office/drawing/2014/main" id="{933FD69B-EBD6-4B1B-A7BF-40E31739A7FC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7027683" y="2061119"/>
            <a:ext cx="2801922" cy="899681"/>
          </a:xfrm>
          <a:prstGeom prst="rect">
            <a:avLst/>
          </a:prstGeom>
          <a:ln/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38AE9F5-2EF9-4BC3-A999-BD618AE1D7ED}"/>
              </a:ext>
            </a:extLst>
          </p:cNvPr>
          <p:cNvSpPr txBox="1"/>
          <p:nvPr/>
        </p:nvSpPr>
        <p:spPr>
          <a:xfrm>
            <a:off x="5962256" y="4458351"/>
            <a:ext cx="50417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Network Aspects of IoT – Fabio Capparelli 214490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9EF655-548B-44DE-8468-72106D8A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n/>
                <a:solidFill>
                  <a:srgbClr val="FF0000"/>
                </a:solidFill>
              </a:rPr>
              <a:t>WiFi</a:t>
            </a:r>
            <a:r>
              <a:rPr lang="it-IT" b="1" dirty="0">
                <a:ln/>
                <a:solidFill>
                  <a:srgbClr val="FF0000"/>
                </a:solidFill>
              </a:rPr>
              <a:t> </a:t>
            </a:r>
            <a:r>
              <a:rPr lang="it-IT" dirty="0">
                <a:ln/>
                <a:solidFill>
                  <a:srgbClr val="FF0000"/>
                </a:solidFill>
              </a:rPr>
              <a:t>Screen</a:t>
            </a:r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0B4EFD7-1872-46D5-8AF0-496905AFB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ECC08F-3232-4266-A826-505EFF618F02}" type="datetime1">
              <a:rPr lang="it-IT" smtClean="0"/>
              <a:t>16/09/2020</a:t>
            </a:fld>
            <a:endParaRPr lang="en-US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B5E0618-0391-4DF3-96DE-C14636336B5E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71" t="23066" r="16824" b="15529"/>
          <a:stretch/>
        </p:blipFill>
        <p:spPr bwMode="auto">
          <a:xfrm>
            <a:off x="1387792" y="2073261"/>
            <a:ext cx="4022408" cy="31750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671A92C-6EF0-417B-BF77-65C8A2C63B86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01" t="17817" r="13134" b="18308"/>
          <a:stretch/>
        </p:blipFill>
        <p:spPr bwMode="auto">
          <a:xfrm>
            <a:off x="7428228" y="890587"/>
            <a:ext cx="2875279" cy="23002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7F7D2C11-E339-47CA-BA22-C74612EE53B3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6" t="22153" r="16036" b="13208"/>
          <a:stretch/>
        </p:blipFill>
        <p:spPr bwMode="auto">
          <a:xfrm rot="10800000">
            <a:off x="7428229" y="3846804"/>
            <a:ext cx="2875280" cy="22218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BCB32D70-324C-48EE-B955-E9FAD5A59A09}"/>
              </a:ext>
            </a:extLst>
          </p:cNvPr>
          <p:cNvCxnSpPr/>
          <p:nvPr/>
        </p:nvCxnSpPr>
        <p:spPr>
          <a:xfrm flipV="1">
            <a:off x="5867400" y="2014194"/>
            <a:ext cx="1219200" cy="77663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B3FE9E8E-9CAC-4C08-AF0E-8B2114250390}"/>
              </a:ext>
            </a:extLst>
          </p:cNvPr>
          <p:cNvCxnSpPr>
            <a:cxnSpLocks/>
          </p:cNvCxnSpPr>
          <p:nvPr/>
        </p:nvCxnSpPr>
        <p:spPr>
          <a:xfrm>
            <a:off x="5867400" y="4329378"/>
            <a:ext cx="1389394" cy="51442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2867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8C9E7C-956A-4151-BAEC-98E6584C5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n/>
                <a:solidFill>
                  <a:srgbClr val="FF0000"/>
                </a:solidFill>
              </a:rPr>
              <a:t>Scelta</a:t>
            </a:r>
            <a:r>
              <a:rPr lang="it-IT" b="1" dirty="0">
                <a:ln/>
                <a:solidFill>
                  <a:srgbClr val="FF0000"/>
                </a:solidFill>
              </a:rPr>
              <a:t> </a:t>
            </a:r>
            <a:r>
              <a:rPr lang="it-IT" dirty="0">
                <a:ln/>
                <a:solidFill>
                  <a:srgbClr val="FF0000"/>
                </a:solidFill>
              </a:rPr>
              <a:t>Protocollo</a:t>
            </a:r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4E4A461-8FEA-4ED9-8B06-4AA9DA59F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ECC08F-3232-4266-A826-505EFF618F02}" type="datetime1">
              <a:rPr lang="it-IT" smtClean="0"/>
              <a:t>16/09/2020</a:t>
            </a:fld>
            <a:endParaRPr lang="en-US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7B1B899-DD6F-4F0F-9490-C0833CAB5462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01" t="24598" r="19479" b="18179"/>
          <a:stretch/>
        </p:blipFill>
        <p:spPr bwMode="auto">
          <a:xfrm>
            <a:off x="1626870" y="2435581"/>
            <a:ext cx="3449955" cy="27860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45AA2182-980F-439B-8B71-92464438B005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5" t="24054" r="14899" b="15028"/>
          <a:stretch/>
        </p:blipFill>
        <p:spPr bwMode="auto">
          <a:xfrm>
            <a:off x="6700428" y="1476373"/>
            <a:ext cx="2216150" cy="19526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AC691D0B-7BAD-42E9-86E6-0471BFBF093C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86" t="24573" r="14382" b="12081"/>
          <a:stretch/>
        </p:blipFill>
        <p:spPr bwMode="auto">
          <a:xfrm>
            <a:off x="9519480" y="1509019"/>
            <a:ext cx="2252785" cy="18873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760B30A0-0AE2-496F-B7DB-6CCC6D7F90E9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43" t="22200" r="15601" b="12592"/>
          <a:stretch/>
        </p:blipFill>
        <p:spPr bwMode="auto">
          <a:xfrm>
            <a:off x="9519480" y="3931301"/>
            <a:ext cx="2252785" cy="178465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CE3EA0A9-0898-4377-AF0A-D4C74C95BC3E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1" t="24846" r="26039" b="26399"/>
          <a:stretch/>
        </p:blipFill>
        <p:spPr bwMode="auto">
          <a:xfrm rot="16200000">
            <a:off x="6919940" y="3719317"/>
            <a:ext cx="1784654" cy="22086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9628A307-F2DA-4D73-A567-CF1C62473B6C}"/>
              </a:ext>
            </a:extLst>
          </p:cNvPr>
          <p:cNvCxnSpPr>
            <a:cxnSpLocks/>
          </p:cNvCxnSpPr>
          <p:nvPr/>
        </p:nvCxnSpPr>
        <p:spPr>
          <a:xfrm flipV="1">
            <a:off x="5249305" y="2309901"/>
            <a:ext cx="1219200" cy="7766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A09FDE6E-8415-4EF8-B158-4A551D2090F4}"/>
              </a:ext>
            </a:extLst>
          </p:cNvPr>
          <p:cNvCxnSpPr>
            <a:cxnSpLocks/>
          </p:cNvCxnSpPr>
          <p:nvPr/>
        </p:nvCxnSpPr>
        <p:spPr>
          <a:xfrm>
            <a:off x="5249305" y="4087349"/>
            <a:ext cx="1273122" cy="68493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500665EC-498B-48DF-A9DA-FFD4ED9A899D}"/>
              </a:ext>
            </a:extLst>
          </p:cNvPr>
          <p:cNvCxnSpPr>
            <a:cxnSpLocks/>
          </p:cNvCxnSpPr>
          <p:nvPr/>
        </p:nvCxnSpPr>
        <p:spPr>
          <a:xfrm>
            <a:off x="8945688" y="4823627"/>
            <a:ext cx="573792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0AE6733A-0D1A-43E5-9E98-2226E044D2A5}"/>
              </a:ext>
            </a:extLst>
          </p:cNvPr>
          <p:cNvCxnSpPr>
            <a:cxnSpLocks/>
          </p:cNvCxnSpPr>
          <p:nvPr/>
        </p:nvCxnSpPr>
        <p:spPr>
          <a:xfrm>
            <a:off x="8945688" y="2537627"/>
            <a:ext cx="573792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262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FF1811-0EB7-4A53-A847-080EF63DE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n/>
                <a:solidFill>
                  <a:srgbClr val="FF0000"/>
                </a:solidFill>
              </a:rPr>
              <a:t>Scelta</a:t>
            </a:r>
            <a:r>
              <a:rPr lang="it-IT" b="1" dirty="0">
                <a:ln/>
                <a:solidFill>
                  <a:srgbClr val="FF0000"/>
                </a:solidFill>
              </a:rPr>
              <a:t> </a:t>
            </a:r>
            <a:r>
              <a:rPr lang="it-IT" dirty="0">
                <a:ln/>
                <a:solidFill>
                  <a:srgbClr val="FF0000"/>
                </a:solidFill>
              </a:rPr>
              <a:t>segno</a:t>
            </a:r>
            <a:r>
              <a:rPr lang="it-IT" b="1" dirty="0">
                <a:ln/>
                <a:solidFill>
                  <a:srgbClr val="FF0000"/>
                </a:solidFill>
              </a:rPr>
              <a:t> </a:t>
            </a:r>
            <a:r>
              <a:rPr lang="it-IT" dirty="0">
                <a:ln/>
                <a:solidFill>
                  <a:srgbClr val="FF0000"/>
                </a:solidFill>
              </a:rPr>
              <a:t>e</a:t>
            </a:r>
            <a:r>
              <a:rPr lang="it-IT" b="1" dirty="0">
                <a:ln/>
                <a:solidFill>
                  <a:srgbClr val="FF0000"/>
                </a:solidFill>
              </a:rPr>
              <a:t> </a:t>
            </a:r>
            <a:r>
              <a:rPr lang="it-IT" dirty="0">
                <a:ln/>
                <a:solidFill>
                  <a:srgbClr val="FF0000"/>
                </a:solidFill>
              </a:rPr>
              <a:t>gioco</a:t>
            </a:r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0E2F0AD-D6D3-41CD-8611-EFAC22835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ECC08F-3232-4266-A826-505EFF618F02}" type="datetime1">
              <a:rPr lang="it-IT" smtClean="0"/>
              <a:t>16/09/2020</a:t>
            </a:fld>
            <a:endParaRPr lang="en-US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10D834B-5343-4112-856B-1224EF13A904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5" t="23371" r="15912" b="16911"/>
          <a:stretch/>
        </p:blipFill>
        <p:spPr bwMode="auto">
          <a:xfrm>
            <a:off x="2047875" y="2661894"/>
            <a:ext cx="3352800" cy="263400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87C0CCCC-4EB2-41C3-9A8D-BC89D6F64EB5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13" t="17586" r="10354" b="17146"/>
          <a:stretch/>
        </p:blipFill>
        <p:spPr bwMode="auto">
          <a:xfrm>
            <a:off x="7755889" y="1328394"/>
            <a:ext cx="3051175" cy="23806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F87855A7-4EF5-4797-964B-3F59E7F715AE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71" t="18512" r="11562" b="17616"/>
          <a:stretch/>
        </p:blipFill>
        <p:spPr bwMode="auto">
          <a:xfrm>
            <a:off x="7755889" y="4020185"/>
            <a:ext cx="3082290" cy="23806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13D4FBD8-F3E6-472C-A9F3-FEFAF651DBC1}"/>
              </a:ext>
            </a:extLst>
          </p:cNvPr>
          <p:cNvCxnSpPr>
            <a:cxnSpLocks/>
          </p:cNvCxnSpPr>
          <p:nvPr/>
        </p:nvCxnSpPr>
        <p:spPr>
          <a:xfrm flipV="1">
            <a:off x="5830330" y="2405109"/>
            <a:ext cx="1219200" cy="7766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7009ED86-A070-4468-8701-2B8124996A3E}"/>
              </a:ext>
            </a:extLst>
          </p:cNvPr>
          <p:cNvCxnSpPr>
            <a:cxnSpLocks/>
          </p:cNvCxnSpPr>
          <p:nvPr/>
        </p:nvCxnSpPr>
        <p:spPr>
          <a:xfrm>
            <a:off x="5830330" y="4182557"/>
            <a:ext cx="1273122" cy="68493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4199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2CBA73B-9E74-40AE-A0D4-09F0EFE51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ECC08F-3232-4266-A826-505EFF618F02}" type="datetime1">
              <a:rPr lang="it-IT" smtClean="0"/>
              <a:t>16/09/2020</a:t>
            </a:fld>
            <a:endParaRPr lang="en-US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72257A4-8ED7-46AE-88B4-9A7D2D858198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00" t="21289" r="17650" b="15764"/>
          <a:stretch/>
        </p:blipFill>
        <p:spPr bwMode="auto">
          <a:xfrm rot="10800000">
            <a:off x="657225" y="1686241"/>
            <a:ext cx="3204601" cy="26476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2501D1C0-05EC-442C-9B3D-5C5672B5AF50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23" t="21751" r="14872" b="14147"/>
          <a:stretch/>
        </p:blipFill>
        <p:spPr bwMode="auto">
          <a:xfrm>
            <a:off x="8058150" y="1686241"/>
            <a:ext cx="3476626" cy="26476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4B94852E-FC38-44B7-9D28-F3EF1D077236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8" t="25454" r="11558" b="15993"/>
          <a:stretch/>
        </p:blipFill>
        <p:spPr bwMode="auto">
          <a:xfrm>
            <a:off x="4261009" y="1686241"/>
            <a:ext cx="3397957" cy="26476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89876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33CED1C6-299F-4E83-87AC-FF5EDB8A9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03432" y="237744"/>
            <a:ext cx="7696201" cy="6382512"/>
          </a:xfrm>
        </p:spPr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06FD2CB8-8F82-42FF-B080-B303BEAD5B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092775"/>
              </p:ext>
            </p:extLst>
          </p:nvPr>
        </p:nvGraphicFramePr>
        <p:xfrm>
          <a:off x="2253138" y="1105742"/>
          <a:ext cx="3647122" cy="39659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3561">
                  <a:extLst>
                    <a:ext uri="{9D8B030D-6E8A-4147-A177-3AD203B41FA5}">
                      <a16:colId xmlns:a16="http://schemas.microsoft.com/office/drawing/2014/main" val="3281062621"/>
                    </a:ext>
                  </a:extLst>
                </a:gridCol>
                <a:gridCol w="1823561">
                  <a:extLst>
                    <a:ext uri="{9D8B030D-6E8A-4147-A177-3AD203B41FA5}">
                      <a16:colId xmlns:a16="http://schemas.microsoft.com/office/drawing/2014/main" val="1704126106"/>
                    </a:ext>
                  </a:extLst>
                </a:gridCol>
              </a:tblGrid>
              <a:tr h="798559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400" dirty="0">
                          <a:effectLst/>
                        </a:rPr>
                        <a:t>APPLICATION</a:t>
                      </a:r>
                      <a:endParaRPr lang="it-IT" sz="1200" dirty="0">
                        <a:effectLst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>
                          <a:effectLst/>
                        </a:rPr>
                        <a:t>Mqtt / Mqtt-SN</a:t>
                      </a:r>
                      <a:endParaRPr lang="it-IT" sz="1200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endParaRPr lang="it-IT" sz="1200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7171238"/>
                  </a:ext>
                </a:extLst>
              </a:tr>
              <a:tr h="998469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400" dirty="0">
                          <a:effectLst/>
                        </a:rPr>
                        <a:t>TRANSPORT</a:t>
                      </a:r>
                      <a:endParaRPr lang="it-IT" sz="12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dirty="0">
                          <a:effectLst/>
                        </a:rPr>
                        <a:t>Tcp, Tls</a:t>
                      </a:r>
                      <a:endParaRPr lang="it-IT" sz="1200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2524"/>
                  </a:ext>
                </a:extLst>
              </a:tr>
              <a:tr h="481053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400" dirty="0">
                          <a:effectLst/>
                        </a:rPr>
                        <a:t>NETWORK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dirty="0">
                          <a:effectLst/>
                        </a:rPr>
                        <a:t>IPv4, IPv6</a:t>
                      </a:r>
                      <a:endParaRPr lang="it-IT" sz="1200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  <a:ea typeface="Trebuchet MS" panose="020B0603020202020204" pitchFamily="34" charset="0"/>
                          <a:cs typeface="Trebuchet MS" panose="020B0603020202020204" pitchFamily="34" charset="0"/>
                        </a:rPr>
                        <a:t>NETWORK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  <a:ea typeface="Trebuchet MS" panose="020B0603020202020204" pitchFamily="34" charset="0"/>
                          <a:cs typeface="Trebuchet MS" panose="020B0603020202020204" pitchFamily="34" charset="0"/>
                        </a:rPr>
                        <a:t>IPv6 with RPL</a:t>
                      </a: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3893209"/>
                  </a:ext>
                </a:extLst>
              </a:tr>
              <a:tr h="481053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  <a:ea typeface="Trebuchet MS" panose="020B0603020202020204" pitchFamily="34" charset="0"/>
                          <a:cs typeface="Trebuchet MS" panose="020B0603020202020204" pitchFamily="34" charset="0"/>
                        </a:rPr>
                        <a:t>ADAPTION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b="0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  <a:ea typeface="Trebuchet MS" panose="020B0603020202020204" pitchFamily="34" charset="0"/>
                          <a:cs typeface="Trebuchet MS" panose="020B0603020202020204" pitchFamily="34" charset="0"/>
                        </a:rPr>
                        <a:t>6LoWPAN</a:t>
                      </a: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8815299"/>
                  </a:ext>
                </a:extLst>
              </a:tr>
              <a:tr h="1102256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400" dirty="0">
                          <a:effectLst/>
                        </a:rPr>
                        <a:t>DATALINK / PHYSICAL</a:t>
                      </a:r>
                      <a:endParaRPr lang="it-IT" sz="12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>
                          <a:effectLst/>
                        </a:rPr>
                        <a:t>Ethernet, WIFI, GSM, GPRS, LTE, WPAN, ZIGBEE IEEE 802.15.4</a:t>
                      </a:r>
                      <a:endParaRPr lang="it-IT" sz="1200" b="1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870401"/>
                  </a:ext>
                </a:extLst>
              </a:tr>
            </a:tbl>
          </a:graphicData>
        </a:graphic>
      </p:graphicFrame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6130DDF-EFF2-42F7-89AF-F69BEA678DBC}"/>
              </a:ext>
            </a:extLst>
          </p:cNvPr>
          <p:cNvSpPr txBox="1">
            <a:spLocks/>
          </p:cNvSpPr>
          <p:nvPr/>
        </p:nvSpPr>
        <p:spPr>
          <a:xfrm>
            <a:off x="8477250" y="2386583"/>
            <a:ext cx="3144774" cy="3033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</p:txBody>
      </p:sp>
    </p:spTree>
    <p:extLst>
      <p:ext uri="{BB962C8B-B14F-4D97-AF65-F5344CB8AC3E}">
        <p14:creationId xmlns:p14="http://schemas.microsoft.com/office/powerpoint/2010/main" val="1852975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33CED1C6-299F-4E83-87AC-FF5EDB8A9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</p:spPr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41389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/ Server (broker)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Publish / Subscriber</a:t>
            </a:r>
          </a:p>
        </p:txBody>
      </p:sp>
      <p:pic>
        <p:nvPicPr>
          <p:cNvPr id="4" name="Immagine 3" descr="MQTT Protocol for IoT - A Brief introduction - Blog">
            <a:extLst>
              <a:ext uri="{FF2B5EF4-FFF2-40B4-BE49-F238E27FC236}">
                <a16:creationId xmlns:a16="http://schemas.microsoft.com/office/drawing/2014/main" id="{308C4F10-D4BC-44B6-B4F3-39E7350E3A4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25" y="1545145"/>
            <a:ext cx="5067300" cy="402697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A8C97C5-5AE5-4CB7-9A0F-3E3E40A99DF4}"/>
              </a:ext>
            </a:extLst>
          </p:cNvPr>
          <p:cNvSpPr txBox="1">
            <a:spLocks/>
          </p:cNvSpPr>
          <p:nvPr/>
        </p:nvSpPr>
        <p:spPr>
          <a:xfrm>
            <a:off x="8477250" y="2386583"/>
            <a:ext cx="3144774" cy="3033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/ Server (broker)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Publish / Subscriber</a:t>
            </a:r>
          </a:p>
        </p:txBody>
      </p:sp>
    </p:spTree>
    <p:extLst>
      <p:ext uri="{BB962C8B-B14F-4D97-AF65-F5344CB8AC3E}">
        <p14:creationId xmlns:p14="http://schemas.microsoft.com/office/powerpoint/2010/main" val="196355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33CED1C6-299F-4E83-87AC-FF5EDB8A9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</p:spPr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pic>
        <p:nvPicPr>
          <p:cNvPr id="5" name="Immagine 4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E8EEDB92-E461-4178-926A-93A1E21CDD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79" y="2009775"/>
            <a:ext cx="6505451" cy="3195842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9041C83-FD6F-483D-9CC5-BE77DF7C3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013"/>
            <a:ext cx="3144838" cy="351155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/ Server (broker)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Publish / Subscriber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Lightweight packet (connected ack o ping)</a:t>
            </a:r>
          </a:p>
        </p:txBody>
      </p:sp>
    </p:spTree>
    <p:extLst>
      <p:ext uri="{BB962C8B-B14F-4D97-AF65-F5344CB8AC3E}">
        <p14:creationId xmlns:p14="http://schemas.microsoft.com/office/powerpoint/2010/main" val="3350972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33CED1C6-299F-4E83-87AC-FF5EDB8A9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</p:spPr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3"/>
            <a:ext cx="3144774" cy="303314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/ Server (broker)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Publish / Subscriber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Lightweight packet (connected ack o ping)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QoS, DUP, RETAIN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1D55065-8282-4470-A449-B8956A85265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476" y="1291907"/>
            <a:ext cx="4698366" cy="155003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88FD295-D0D2-41E3-840D-408B059967E7}"/>
              </a:ext>
            </a:extLst>
          </p:cNvPr>
          <p:cNvSpPr txBox="1"/>
          <p:nvPr/>
        </p:nvSpPr>
        <p:spPr>
          <a:xfrm>
            <a:off x="466725" y="603503"/>
            <a:ext cx="6096000" cy="456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Bef>
                <a:spcPts val="200"/>
              </a:spcBef>
              <a:buFont typeface="Symbol" panose="05050102010706020507" pitchFamily="18" charset="2"/>
              <a:buChar char=""/>
            </a:pPr>
            <a:r>
              <a:rPr lang="en-US" sz="1800" b="1" i="1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MQTT quality of service flag (QoS)</a:t>
            </a:r>
            <a:endParaRPr lang="it-IT" sz="1800" b="1" i="1" dirty="0">
              <a:solidFill>
                <a:srgbClr val="000000"/>
              </a:solidFill>
              <a:effectLst/>
              <a:latin typeface="Trebuchet MS" panose="020B0603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2AE58C4-03B4-4605-BDE2-B63C2A75BED8}"/>
              </a:ext>
            </a:extLst>
          </p:cNvPr>
          <p:cNvSpPr txBox="1"/>
          <p:nvPr/>
        </p:nvSpPr>
        <p:spPr>
          <a:xfrm>
            <a:off x="521334" y="3242240"/>
            <a:ext cx="6096000" cy="456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Bef>
                <a:spcPts val="200"/>
              </a:spcBef>
              <a:buFont typeface="Symbol" panose="05050102010706020507" pitchFamily="18" charset="2"/>
              <a:buChar char=""/>
            </a:pPr>
            <a:r>
              <a:rPr lang="it-IT" sz="1800" b="1" i="1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MQTT duplicate flag (DUP)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7BCD5BB-50C5-4D02-994E-1E4F7E3F6C38}"/>
              </a:ext>
            </a:extLst>
          </p:cNvPr>
          <p:cNvSpPr txBox="1"/>
          <p:nvPr/>
        </p:nvSpPr>
        <p:spPr>
          <a:xfrm>
            <a:off x="521334" y="4556510"/>
            <a:ext cx="6096000" cy="456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Bef>
                <a:spcPts val="200"/>
              </a:spcBef>
              <a:buFont typeface="Symbol" panose="05050102010706020507" pitchFamily="18" charset="2"/>
              <a:buChar char=""/>
            </a:pPr>
            <a:r>
              <a:rPr lang="it-IT" sz="1800" b="1" i="1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MQTT retain flag (RETAIN)</a:t>
            </a:r>
          </a:p>
        </p:txBody>
      </p:sp>
    </p:spTree>
    <p:extLst>
      <p:ext uri="{BB962C8B-B14F-4D97-AF65-F5344CB8AC3E}">
        <p14:creationId xmlns:p14="http://schemas.microsoft.com/office/powerpoint/2010/main" val="15513901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33CED1C6-299F-4E83-87AC-FF5EDB8A9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</p:spPr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8234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Libreria e setup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0B81D96-D88F-4F09-9656-BF310C5DDFE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76" y="275836"/>
            <a:ext cx="7235825" cy="1389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9C0778B9-C7FC-464B-BE0F-7F5A99EBDD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76" y="1703308"/>
            <a:ext cx="3994976" cy="10007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D04E6995-7A5E-46CE-972A-78C843145A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76" y="3234138"/>
            <a:ext cx="6127115" cy="32354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46BDEE5B-FB12-448A-AF81-ED4188E5B8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76" y="2742188"/>
            <a:ext cx="2505425" cy="4538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FFF2DC30-CC50-4BE2-A27B-E06F1C9762F1}"/>
              </a:ext>
            </a:extLst>
          </p:cNvPr>
          <p:cNvSpPr/>
          <p:nvPr/>
        </p:nvSpPr>
        <p:spPr>
          <a:xfrm>
            <a:off x="738231" y="4035105"/>
            <a:ext cx="1744910" cy="1749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71541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33CED1C6-299F-4E83-87AC-FF5EDB8A9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</p:spPr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8234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Libreria e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Scelta segno</a:t>
            </a:r>
          </a:p>
        </p:txBody>
      </p:sp>
      <p:pic>
        <p:nvPicPr>
          <p:cNvPr id="11" name="Immagine 10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6E10F345-419F-49B8-B9EA-87EE7B0751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41" y="885825"/>
            <a:ext cx="6783480" cy="491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341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rtlCol="0" anchor="ctr">
            <a:normAutofit/>
          </a:bodyPr>
          <a:lstStyle/>
          <a:p>
            <a:pPr rtl="0"/>
            <a:r>
              <a:rPr lang="it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Obiettivi perseguiti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D17386E-084F-4434-92A4-603EDC0ABE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it-IT" dirty="0"/>
              <a:t>17/09/2020</a:t>
            </a:r>
            <a:endParaRPr lang="en-US" dirty="0"/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3037176"/>
              </p:ext>
            </p:extLst>
          </p:nvPr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Immagine 5">
            <a:extLst>
              <a:ext uri="{FF2B5EF4-FFF2-40B4-BE49-F238E27FC236}">
                <a16:creationId xmlns:a16="http://schemas.microsoft.com/office/drawing/2014/main" id="{A248524B-489B-437A-9394-BEC860AD284B}"/>
              </a:ext>
            </a:extLst>
          </p:cNvPr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12" r="40393" b="31270"/>
          <a:stretch/>
        </p:blipFill>
        <p:spPr bwMode="auto">
          <a:xfrm>
            <a:off x="3456264" y="2694715"/>
            <a:ext cx="1007203" cy="146856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26" name="Picture 2" descr="Le reti informatiche: Protocollo TCP/IP">
            <a:extLst>
              <a:ext uri="{FF2B5EF4-FFF2-40B4-BE49-F238E27FC236}">
                <a16:creationId xmlns:a16="http://schemas.microsoft.com/office/drawing/2014/main" id="{6E6A57BC-A983-4D8B-9FFE-FEFABF10A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1814" y="2772212"/>
            <a:ext cx="1567086" cy="1175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33CED1C6-299F-4E83-87AC-FF5EDB8A9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</p:spPr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8234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Libreria e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Scelta segno</a:t>
            </a:r>
          </a:p>
        </p:txBody>
      </p:sp>
      <p:pic>
        <p:nvPicPr>
          <p:cNvPr id="16" name="Immagine 15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A1CC0149-90FC-4583-B80F-6530048EE7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454" y="489953"/>
            <a:ext cx="4201379" cy="59108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1783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33CED1C6-299F-4E83-87AC-FF5EDB8A9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</p:spPr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8234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Libreria e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Scelta segno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Gioco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401365DE-0B46-4FD4-9E16-66092EA65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94" y="919051"/>
            <a:ext cx="6872756" cy="502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541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33CED1C6-299F-4E83-87AC-FF5EDB8A9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</p:spPr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8234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Libreria e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Scelta segno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Gioco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87A45D8-B028-424F-8E26-A94302C711D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72" y="980524"/>
            <a:ext cx="7512054" cy="39655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5FC11BD8-E460-499C-8874-0D1FC9A719F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753" y="3085394"/>
            <a:ext cx="5229547" cy="34926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3C57A535-E545-48D5-8579-A26BCFA08B2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150" y="233068"/>
            <a:ext cx="3632433" cy="14531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95298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17/09/2020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8996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WireShark caption</a:t>
            </a: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9252FF7-7E55-4BAE-A3CB-FEABF3087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98" y="277492"/>
            <a:ext cx="6395701" cy="630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364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8996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WireShark caption</a:t>
            </a: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242F8F99-5E49-4562-883D-96A17E53A62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16" y="3429001"/>
            <a:ext cx="3662680" cy="2837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418F6805-898E-48C4-BDB4-2E2BB3C58A1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2890" y="3429000"/>
            <a:ext cx="3766185" cy="2837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B474F08D-5D5E-4A15-886E-456EE874772B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927" y="291275"/>
            <a:ext cx="4819174" cy="28838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08793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3"/>
            <a:ext cx="3144774" cy="1234821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MQTT – message queue telemetry transport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8996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WireShark caption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PowerShell subscription</a:t>
            </a: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8091EC6A-0D36-41B6-8770-E9223EA0FB59}"/>
              </a:ext>
            </a:extLst>
          </p:cNvPr>
          <p:cNvGrpSpPr/>
          <p:nvPr/>
        </p:nvGrpSpPr>
        <p:grpSpPr>
          <a:xfrm>
            <a:off x="872172" y="2180589"/>
            <a:ext cx="6618605" cy="2496821"/>
            <a:chOff x="0" y="0"/>
            <a:chExt cx="6618917" cy="2496838"/>
          </a:xfrm>
        </p:grpSpPr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6A910D74-4EF5-4DE6-BF00-286C7F9C3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600825" cy="8610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30C3503D-5F25-4058-8DEE-288371745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47" y="968991"/>
              <a:ext cx="6570345" cy="65913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B99040A5-FA41-4DE8-A224-9456264EA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47" y="1774208"/>
              <a:ext cx="6605270" cy="72263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9744607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49" y="628650"/>
            <a:ext cx="3381375" cy="952499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CoAP – constrained application protocol</a:t>
            </a:r>
            <a:endParaRPr lang="it-IT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8996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20FBD4F4-CFF8-4617-92ED-A5C67BF2A1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672277"/>
              </p:ext>
            </p:extLst>
          </p:nvPr>
        </p:nvGraphicFramePr>
        <p:xfrm>
          <a:off x="2448878" y="1849672"/>
          <a:ext cx="3647122" cy="39659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3561">
                  <a:extLst>
                    <a:ext uri="{9D8B030D-6E8A-4147-A177-3AD203B41FA5}">
                      <a16:colId xmlns:a16="http://schemas.microsoft.com/office/drawing/2014/main" val="2229519055"/>
                    </a:ext>
                  </a:extLst>
                </a:gridCol>
                <a:gridCol w="1823561">
                  <a:extLst>
                    <a:ext uri="{9D8B030D-6E8A-4147-A177-3AD203B41FA5}">
                      <a16:colId xmlns:a16="http://schemas.microsoft.com/office/drawing/2014/main" val="2786294752"/>
                    </a:ext>
                  </a:extLst>
                </a:gridCol>
              </a:tblGrid>
              <a:tr h="798559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400" dirty="0">
                          <a:effectLst/>
                        </a:rPr>
                        <a:t>APPLICATION</a:t>
                      </a:r>
                      <a:endParaRPr lang="it-IT" sz="1200" dirty="0">
                        <a:effectLst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  <a:ea typeface="Trebuchet MS" panose="020B0603020202020204" pitchFamily="34" charset="0"/>
                          <a:cs typeface="Trebuchet MS" panose="020B0603020202020204" pitchFamily="34" charset="0"/>
                        </a:rPr>
                        <a:t>CoAP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endParaRPr lang="it-IT" sz="1200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22342"/>
                  </a:ext>
                </a:extLst>
              </a:tr>
              <a:tr h="998469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400" dirty="0">
                          <a:effectLst/>
                        </a:rPr>
                        <a:t>TRANSPORT</a:t>
                      </a:r>
                      <a:endParaRPr lang="it-IT" sz="12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dirty="0" err="1">
                          <a:effectLst/>
                        </a:rPr>
                        <a:t>Udp</a:t>
                      </a:r>
                      <a:r>
                        <a:rPr lang="it-IT" sz="1200" dirty="0">
                          <a:effectLst/>
                        </a:rPr>
                        <a:t>, </a:t>
                      </a:r>
                      <a:r>
                        <a:rPr lang="it-IT" sz="1200" dirty="0" err="1">
                          <a:effectLst/>
                        </a:rPr>
                        <a:t>Dtls</a:t>
                      </a:r>
                      <a:endParaRPr lang="it-IT" sz="1200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5876481"/>
                  </a:ext>
                </a:extLst>
              </a:tr>
              <a:tr h="481053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400" dirty="0">
                          <a:effectLst/>
                        </a:rPr>
                        <a:t>NETWORK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dirty="0">
                          <a:effectLst/>
                        </a:rPr>
                        <a:t>IPv4, IPv6</a:t>
                      </a:r>
                      <a:endParaRPr lang="it-IT" sz="1200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  <a:ea typeface="Trebuchet MS" panose="020B0603020202020204" pitchFamily="34" charset="0"/>
                          <a:cs typeface="Trebuchet MS" panose="020B0603020202020204" pitchFamily="34" charset="0"/>
                        </a:rPr>
                        <a:t>NETWORK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  <a:ea typeface="Trebuchet MS" panose="020B0603020202020204" pitchFamily="34" charset="0"/>
                          <a:cs typeface="Trebuchet MS" panose="020B0603020202020204" pitchFamily="34" charset="0"/>
                        </a:rPr>
                        <a:t>IPv6 with RPL</a:t>
                      </a: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394541"/>
                  </a:ext>
                </a:extLst>
              </a:tr>
              <a:tr h="481053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  <a:ea typeface="Trebuchet MS" panose="020B0603020202020204" pitchFamily="34" charset="0"/>
                          <a:cs typeface="Trebuchet MS" panose="020B0603020202020204" pitchFamily="34" charset="0"/>
                        </a:rPr>
                        <a:t>ADAPTION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 b="0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  <a:ea typeface="Trebuchet MS" panose="020B0603020202020204" pitchFamily="34" charset="0"/>
                          <a:cs typeface="Trebuchet MS" panose="020B0603020202020204" pitchFamily="34" charset="0"/>
                        </a:rPr>
                        <a:t>6LoWPAN</a:t>
                      </a: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754968"/>
                  </a:ext>
                </a:extLst>
              </a:tr>
              <a:tr h="1102256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400" dirty="0">
                          <a:effectLst/>
                        </a:rPr>
                        <a:t>DATALINK / PHYSICAL</a:t>
                      </a:r>
                      <a:endParaRPr lang="it-IT" sz="12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>
                          <a:effectLst/>
                        </a:rPr>
                        <a:t>Ethernet, WIFI, GSM, GPRS, LTE, WPAN, ZIGBEE IEEE 802.15.4</a:t>
                      </a:r>
                      <a:endParaRPr lang="it-IT" sz="1200" b="1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40825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44434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49" y="628650"/>
            <a:ext cx="3381375" cy="952499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CoAP – constrained application protocol</a:t>
            </a:r>
            <a:endParaRPr lang="it-IT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8996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/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Request / Response</a:t>
            </a: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</p:sp>
      <p:pic>
        <p:nvPicPr>
          <p:cNvPr id="4" name="Immagine 3" descr="c# - Multi Client Server - common way for 2 way connection ...">
            <a:extLst>
              <a:ext uri="{FF2B5EF4-FFF2-40B4-BE49-F238E27FC236}">
                <a16:creationId xmlns:a16="http://schemas.microsoft.com/office/drawing/2014/main" id="{BA2B60C9-4C46-485A-AB17-6D7867F4AE7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058" y="2252980"/>
            <a:ext cx="5560992" cy="23520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3220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49" y="628650"/>
            <a:ext cx="3381375" cy="952499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CoAP – constrained application protocol</a:t>
            </a:r>
            <a:endParaRPr lang="it-IT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004F225-B863-446D-8CA1-F308D075E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18996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/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Request /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Lightweight message (4 byte)</a:t>
            </a: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8E95B22-FD6F-4F4C-BCA5-42D7117A9D8B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31"/>
          <a:stretch/>
        </p:blipFill>
        <p:spPr bwMode="auto">
          <a:xfrm>
            <a:off x="394334" y="1775142"/>
            <a:ext cx="7364730" cy="203485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6" name="Tabella 8">
            <a:extLst>
              <a:ext uri="{FF2B5EF4-FFF2-40B4-BE49-F238E27FC236}">
                <a16:creationId xmlns:a16="http://schemas.microsoft.com/office/drawing/2014/main" id="{867AEC8E-2C78-4AEC-B942-8059AE105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042035"/>
              </p:ext>
            </p:extLst>
          </p:nvPr>
        </p:nvGraphicFramePr>
        <p:xfrm>
          <a:off x="1241425" y="4300728"/>
          <a:ext cx="5254626" cy="1828800"/>
        </p:xfrm>
        <a:graphic>
          <a:graphicData uri="http://schemas.openxmlformats.org/drawingml/2006/table">
            <a:tbl>
              <a:tblPr firstRow="1" bandRow="1">
                <a:tableStyleId>{306799F8-075E-4A3A-A7F6-7FBC6576F1A4}</a:tableStyleId>
              </a:tblPr>
              <a:tblGrid>
                <a:gridCol w="2627313">
                  <a:extLst>
                    <a:ext uri="{9D8B030D-6E8A-4147-A177-3AD203B41FA5}">
                      <a16:colId xmlns:a16="http://schemas.microsoft.com/office/drawing/2014/main" val="3566026242"/>
                    </a:ext>
                  </a:extLst>
                </a:gridCol>
                <a:gridCol w="2627313">
                  <a:extLst>
                    <a:ext uri="{9D8B030D-6E8A-4147-A177-3AD203B41FA5}">
                      <a16:colId xmlns:a16="http://schemas.microsoft.com/office/drawing/2014/main" val="4045951148"/>
                    </a:ext>
                  </a:extLst>
                </a:gridCol>
              </a:tblGrid>
              <a:tr h="31666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1768914"/>
                  </a:ext>
                </a:extLst>
              </a:tr>
              <a:tr h="31666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391068"/>
                  </a:ext>
                </a:extLst>
              </a:tr>
              <a:tr h="31666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514516"/>
                  </a:ext>
                </a:extLst>
              </a:tr>
              <a:tr h="31666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637861"/>
                  </a:ext>
                </a:extLst>
              </a:tr>
              <a:tr h="31666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5901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9446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49" y="628650"/>
            <a:ext cx="3381375" cy="952499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CoAP – constrained application protocol</a:t>
            </a:r>
            <a:endParaRPr lang="it-IT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A3EC774-9F01-4F66-A73B-95930AD61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013"/>
            <a:ext cx="3144838" cy="351155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/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Request /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Lightweight message (4 byte)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RESTful and URI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METODI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718E101-7C16-4F74-9436-7AF2671AED88}"/>
              </a:ext>
            </a:extLst>
          </p:cNvPr>
          <p:cNvSpPr txBox="1"/>
          <p:nvPr/>
        </p:nvSpPr>
        <p:spPr>
          <a:xfrm>
            <a:off x="485775" y="5754469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URI è l’acronimo di (Uniforme Resource Identifier)</a:t>
            </a:r>
            <a:endParaRPr lang="it-IT" dirty="0"/>
          </a:p>
        </p:txBody>
      </p:sp>
      <p:graphicFrame>
        <p:nvGraphicFramePr>
          <p:cNvPr id="14" name="Tabella 13">
            <a:extLst>
              <a:ext uri="{FF2B5EF4-FFF2-40B4-BE49-F238E27FC236}">
                <a16:creationId xmlns:a16="http://schemas.microsoft.com/office/drawing/2014/main" id="{2F63E7BA-D7FF-4442-BDE3-8979E4E46F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4887030"/>
              </p:ext>
            </p:extLst>
          </p:nvPr>
        </p:nvGraphicFramePr>
        <p:xfrm>
          <a:off x="1071244" y="1511554"/>
          <a:ext cx="6144260" cy="344906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72130">
                  <a:extLst>
                    <a:ext uri="{9D8B030D-6E8A-4147-A177-3AD203B41FA5}">
                      <a16:colId xmlns:a16="http://schemas.microsoft.com/office/drawing/2014/main" val="3906153105"/>
                    </a:ext>
                  </a:extLst>
                </a:gridCol>
                <a:gridCol w="3072130">
                  <a:extLst>
                    <a:ext uri="{9D8B030D-6E8A-4147-A177-3AD203B41FA5}">
                      <a16:colId xmlns:a16="http://schemas.microsoft.com/office/drawing/2014/main" val="1355367262"/>
                    </a:ext>
                  </a:extLst>
                </a:gridCol>
              </a:tblGrid>
              <a:tr h="5676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>
                          <a:effectLst/>
                        </a:rPr>
                        <a:t>Metodo</a:t>
                      </a:r>
                      <a:endParaRPr lang="it-IT" sz="120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>
                          <a:effectLst/>
                        </a:rPr>
                        <a:t>Descrizione</a:t>
                      </a:r>
                      <a:endParaRPr lang="it-IT" sz="120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0423765"/>
                  </a:ext>
                </a:extLst>
              </a:tr>
              <a:tr h="5441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>
                          <a:effectLst/>
                        </a:rPr>
                        <a:t>GET</a:t>
                      </a:r>
                      <a:endParaRPr lang="it-IT" sz="120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t-IT" sz="1000" dirty="0">
                          <a:solidFill>
                            <a:schemeClr val="bg1"/>
                          </a:solidFill>
                          <a:effectLst/>
                        </a:rPr>
                        <a:t>Usato per richiedere informazioni sul valore di una risorsa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7025960"/>
                  </a:ext>
                </a:extLst>
              </a:tr>
              <a:tr h="5676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>
                          <a:effectLst/>
                        </a:rPr>
                        <a:t>POST</a:t>
                      </a:r>
                      <a:endParaRPr lang="it-IT" sz="120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t-IT" sz="1000" dirty="0">
                          <a:solidFill>
                            <a:schemeClr val="bg1"/>
                          </a:solidFill>
                          <a:effectLst/>
                        </a:rPr>
                        <a:t>Usato per creare una nuova risorsa (nuovo URI) e il suo corrispondente valore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735358"/>
                  </a:ext>
                </a:extLst>
              </a:tr>
              <a:tr h="5441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>
                          <a:effectLst/>
                        </a:rPr>
                        <a:t>PUT</a:t>
                      </a:r>
                      <a:endParaRPr lang="it-IT" sz="120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t-IT" sz="1000" dirty="0">
                          <a:solidFill>
                            <a:schemeClr val="bg1"/>
                          </a:solidFill>
                          <a:effectLst/>
                        </a:rPr>
                        <a:t>Usato per modificare/aggiornare il valore di una risorsa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0602"/>
                  </a:ext>
                </a:extLst>
              </a:tr>
              <a:tr h="5676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>
                          <a:effectLst/>
                        </a:rPr>
                        <a:t>DELETE</a:t>
                      </a:r>
                      <a:endParaRPr lang="it-IT" sz="120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t-IT" sz="1000" dirty="0">
                          <a:solidFill>
                            <a:schemeClr val="bg1"/>
                          </a:solidFill>
                          <a:effectLst/>
                        </a:rPr>
                        <a:t>Usato per eliminare una risorsa identificata da un URI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890163"/>
                  </a:ext>
                </a:extLst>
              </a:tr>
              <a:tr h="5441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it-IT" sz="1200">
                          <a:effectLst/>
                        </a:rPr>
                        <a:t>OBSERVE</a:t>
                      </a:r>
                      <a:endParaRPr lang="it-IT" sz="120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t-IT" sz="1000" dirty="0">
                          <a:solidFill>
                            <a:schemeClr val="bg1"/>
                          </a:solidFill>
                          <a:effectLst/>
                        </a:rPr>
                        <a:t>Usato per sottoscriversi e ricevere aggiornamenti costanti sul valore di una certa risorsa (simile alla sottoscrizione di MQTT).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Trebuchet MS" panose="020B0603020202020204" pitchFamily="34" charset="0"/>
                        <a:ea typeface="Trebuchet MS" panose="020B0603020202020204" pitchFamily="34" charset="0"/>
                        <a:cs typeface="Trebuchet MS" panose="020B0603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3488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6565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6511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E8D3AC-A4B9-474B-A7E0-10637B6F2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it-IT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L’Idea</a:t>
            </a:r>
            <a:endParaRPr lang="it-IT" dirty="0">
              <a:solidFill>
                <a:srgbClr val="FF0000"/>
              </a:solidFill>
            </a:endParaRP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7FB7DAB-2278-47C3-8781-ACBAF33969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85E0D28E-6F2F-4715-A424-3B01AC64AD4B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graphicFrame>
        <p:nvGraphicFramePr>
          <p:cNvPr id="6" name="Segnaposto contenuto 2">
            <a:extLst>
              <a:ext uri="{FF2B5EF4-FFF2-40B4-BE49-F238E27FC236}">
                <a16:creationId xmlns:a16="http://schemas.microsoft.com/office/drawing/2014/main" id="{9B57EBA1-6B94-464D-B84C-B27874B151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699253"/>
              </p:ext>
            </p:extLst>
          </p:nvPr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48046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49" y="628650"/>
            <a:ext cx="3381375" cy="952499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CoAP – constrained application protocol</a:t>
            </a:r>
            <a:endParaRPr lang="it-IT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A3EC774-9F01-4F66-A73B-95930AD61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013"/>
            <a:ext cx="3263074" cy="351155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/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Request /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Lightweight message (4 byte)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RESTful and URI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METODI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Synchronous / asynchronous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FBB345C-5C52-4F65-90DF-966B622810B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241" y="1482089"/>
            <a:ext cx="6304916" cy="40382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04840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49" y="628650"/>
            <a:ext cx="3381375" cy="952499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CoAP – constrained application protocol</a:t>
            </a:r>
            <a:endParaRPr lang="it-IT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A3EC774-9F01-4F66-A73B-95930AD61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012"/>
            <a:ext cx="3263074" cy="401478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/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Request /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Lightweight message (4 byte)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RESTful and URI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METODI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Synchronous / asynchronous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Proxy caching with HTTP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40F0480-99BD-4446-81DB-0C93EE2EA93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809" y="2202815"/>
            <a:ext cx="6113780" cy="27000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49274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49" y="628650"/>
            <a:ext cx="3381375" cy="952499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CoAP – constrained application protocol</a:t>
            </a:r>
            <a:endParaRPr lang="it-IT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3EC4903-AF80-4258-87E3-5A994C7E1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085975"/>
            <a:ext cx="3262313" cy="414337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Libreria e setup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EFCB17D-D8FE-4A26-91D1-3ED4865A973E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48"/>
          <a:stretch/>
        </p:blipFill>
        <p:spPr bwMode="auto">
          <a:xfrm>
            <a:off x="574674" y="327025"/>
            <a:ext cx="7004050" cy="771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A8653C57-0946-428E-A75C-029AD6C903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3176" y="1434755"/>
            <a:ext cx="1218211" cy="6468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E54D5251-4625-4362-9E58-F8B6E871D6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94" y="1153970"/>
            <a:ext cx="3990975" cy="54112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A1B1FD27-9C76-408B-B0D6-688B29D155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176" y="2181058"/>
            <a:ext cx="3115110" cy="7049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7CE55D10-D02C-4A80-9A94-0035FC7725F9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2148" y="4950751"/>
            <a:ext cx="4040378" cy="10567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26054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49" y="628650"/>
            <a:ext cx="3381375" cy="952499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CoAP – constrained application protocol</a:t>
            </a:r>
            <a:endParaRPr lang="it-IT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3EC4903-AF80-4258-87E3-5A994C7E1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085975"/>
            <a:ext cx="3262313" cy="414337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Libreria e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Scelta segno</a:t>
            </a:r>
          </a:p>
        </p:txBody>
      </p:sp>
      <p:pic>
        <p:nvPicPr>
          <p:cNvPr id="10" name="Immagine 9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BEB203AD-B521-42AF-A9DA-304E052CDD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94" y="1690445"/>
            <a:ext cx="6697010" cy="347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0466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49" y="628650"/>
            <a:ext cx="3381375" cy="952499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CoAP – constrained application protocol</a:t>
            </a:r>
            <a:endParaRPr lang="it-IT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3EC4903-AF80-4258-87E3-5A994C7E1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085975"/>
            <a:ext cx="3262313" cy="414337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Libreria e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Scelta segno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C1BBBF77-92B7-4E15-9FD1-BCDC7A88A196}"/>
              </a:ext>
            </a:extLst>
          </p:cNvPr>
          <p:cNvGrpSpPr/>
          <p:nvPr/>
        </p:nvGrpSpPr>
        <p:grpSpPr>
          <a:xfrm>
            <a:off x="351155" y="298450"/>
            <a:ext cx="7383145" cy="6261100"/>
            <a:chOff x="351155" y="298450"/>
            <a:chExt cx="7383145" cy="6261100"/>
          </a:xfrm>
        </p:grpSpPr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3C6A035A-FB49-463E-8933-43254E75C6F0}"/>
                </a:ext>
              </a:extLst>
            </p:cNvPr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7759"/>
            <a:stretch/>
          </p:blipFill>
          <p:spPr bwMode="auto">
            <a:xfrm>
              <a:off x="351155" y="298450"/>
              <a:ext cx="7383145" cy="392303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140DD90A-0F55-4C87-8D94-89ABF6173F99}"/>
                </a:ext>
              </a:extLst>
            </p:cNvPr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732"/>
            <a:stretch/>
          </p:blipFill>
          <p:spPr bwMode="auto">
            <a:xfrm>
              <a:off x="351155" y="4221480"/>
              <a:ext cx="7383145" cy="233807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221284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49" y="628650"/>
            <a:ext cx="3381375" cy="952499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CoAP – constrained application protocol</a:t>
            </a: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3EC4903-AF80-4258-87E3-5A994C7E1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085975"/>
            <a:ext cx="3262313" cy="414337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Libreria e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Scelta segno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Gioco</a:t>
            </a:r>
          </a:p>
        </p:txBody>
      </p:sp>
      <p:pic>
        <p:nvPicPr>
          <p:cNvPr id="10" name="Immagine 9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BEB203AD-B521-42AF-A9DA-304E052CDD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94" y="1690445"/>
            <a:ext cx="6697010" cy="3477110"/>
          </a:xfrm>
          <a:prstGeom prst="rect">
            <a:avLst/>
          </a:prstGeom>
        </p:spPr>
      </p:pic>
      <p:pic>
        <p:nvPicPr>
          <p:cNvPr id="7" name="Immagine 6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85EC8406-647F-48DC-A757-3AC9427C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15" y="1690445"/>
            <a:ext cx="6725589" cy="34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384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F3149D6-C94F-4E0A-B515-64CB7168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76AE18-8DA2-4DCD-959E-5A3740A1D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49" y="628650"/>
            <a:ext cx="3381375" cy="952499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CoAP – constrained application protocol</a:t>
            </a:r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185B4020-522F-4E53-A6B1-0340B4B07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3EC4903-AF80-4258-87E3-5A994C7E1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085975"/>
            <a:ext cx="3262313" cy="414337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Libreria e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Scelta segno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Gioco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2BBC80F-0613-4374-A01B-1FB7EF60060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44" y="318812"/>
            <a:ext cx="7390956" cy="2870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442963CD-837C-431C-80BA-5BF630308C8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5390" y="2743145"/>
            <a:ext cx="5320462" cy="37284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79925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EA512D4-2755-49DE-9A6B-90FB981D23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563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2B69771-58B9-425D-BA8A-42D7590758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F953424F-4FD0-4DEA-A244-2F5A83926123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47EAF1-BCF2-4C1B-86B2-EB57CF100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8675" y="1790699"/>
            <a:ext cx="3144774" cy="2695576"/>
          </a:xfrm>
        </p:spPr>
        <p:txBody>
          <a:bodyPr anchor="b">
            <a:normAutofit/>
          </a:bodyPr>
          <a:lstStyle/>
          <a:p>
            <a:pPr algn="ctr"/>
            <a:r>
              <a:rPr lang="it-IT" sz="36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Grazie per l’attenzione</a:t>
            </a:r>
            <a:br>
              <a:rPr lang="it-IT" sz="36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</a:br>
            <a:br>
              <a:rPr lang="it-IT" sz="36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</a:br>
            <a:r>
              <a:rPr lang="it-IT" sz="36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TIC TAC TOE</a:t>
            </a:r>
          </a:p>
        </p:txBody>
      </p:sp>
    </p:spTree>
    <p:extLst>
      <p:ext uri="{BB962C8B-B14F-4D97-AF65-F5344CB8AC3E}">
        <p14:creationId xmlns:p14="http://schemas.microsoft.com/office/powerpoint/2010/main" val="3547077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610D239-4629-4BA9-99D3-BDF994522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ECC08F-3232-4266-A826-505EFF618F02}" type="datetime1">
              <a:rPr lang="it-IT" smtClean="0"/>
              <a:t>16/09/2020</a:t>
            </a:fld>
            <a:endParaRPr lang="en-US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18D3106-F3EB-4E32-94BC-350C62FCF3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71" t="3548" r="16815" b="8991"/>
          <a:stretch/>
        </p:blipFill>
        <p:spPr>
          <a:xfrm rot="5400000">
            <a:off x="3325536" y="379181"/>
            <a:ext cx="5540928" cy="613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743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CD68D079-EE51-4C4E-8066-76EA61E1386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052798"/>
            <a:ext cx="7696201" cy="475240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994F36D-513C-4A90-A818-46E309C77B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43ECC08F-3232-4266-A826-505EFF618F02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BD7D2D4-1FA1-4002-8E81-A609A3F85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576190"/>
            <a:ext cx="3144774" cy="476608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n/>
                <a:solidFill>
                  <a:srgbClr val="FF0000"/>
                </a:solidFill>
              </a:rPr>
              <a:t>ESP32</a:t>
            </a:r>
            <a:endParaRPr lang="it-IT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0BC6AE48-DFE7-4F35-A902-D446E80E08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1259633"/>
            <a:ext cx="3144774" cy="4638247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Dual core 240 MHz microprocessor a 32bit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Bluetooth and Wifi Interface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SPI, I2C, I2S, DAC, ADC … </a:t>
            </a:r>
          </a:p>
        </p:txBody>
      </p:sp>
    </p:spTree>
    <p:extLst>
      <p:ext uri="{BB962C8B-B14F-4D97-AF65-F5344CB8AC3E}">
        <p14:creationId xmlns:p14="http://schemas.microsoft.com/office/powerpoint/2010/main" val="3341850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93D04D-4897-4294-986F-66E91EBC8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n/>
                <a:solidFill>
                  <a:srgbClr val="FF0000"/>
                </a:solidFill>
              </a:rPr>
              <a:t>Componenti</a:t>
            </a:r>
            <a:r>
              <a:rPr lang="it-IT" b="1" dirty="0">
                <a:ln/>
                <a:solidFill>
                  <a:srgbClr val="FF0000"/>
                </a:solidFill>
              </a:rPr>
              <a:t> </a:t>
            </a:r>
            <a:r>
              <a:rPr lang="it-IT" dirty="0">
                <a:ln/>
                <a:solidFill>
                  <a:srgbClr val="FF0000"/>
                </a:solidFill>
              </a:rPr>
              <a:t>utilizzati</a:t>
            </a:r>
            <a:endParaRPr lang="it-IT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0714F0F-7837-4F63-ABF9-00FFC89D7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ECC08F-3232-4266-A826-505EFF618F02}" type="datetime1">
              <a:rPr lang="it-IT" smtClean="0"/>
              <a:t>16/09/2020</a:t>
            </a:fld>
            <a:endParaRPr lang="en-US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A5820F7-6CD4-473E-8459-93D510A2B73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014194"/>
            <a:ext cx="3242945" cy="3113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3485B769-68BE-4315-A614-F7754D0F6D9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8184" y="2014194"/>
            <a:ext cx="3242944" cy="3113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Immagine 15" descr="cavi elettrici - Impianti Elettrici">
            <a:extLst>
              <a:ext uri="{FF2B5EF4-FFF2-40B4-BE49-F238E27FC236}">
                <a16:creationId xmlns:a16="http://schemas.microsoft.com/office/drawing/2014/main" id="{25789685-198B-43FA-BD0C-7DDC9679FE0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965" y="2014195"/>
            <a:ext cx="3076038" cy="31134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6419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E48C1A-AD1E-4191-A70C-4EF1F3FD3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1239"/>
            <a:ext cx="3161963" cy="626322"/>
          </a:xfrm>
        </p:spPr>
        <p:txBody>
          <a:bodyPr/>
          <a:lstStyle/>
          <a:p>
            <a:r>
              <a:rPr lang="it-IT" dirty="0">
                <a:ln/>
                <a:solidFill>
                  <a:srgbClr val="FF0000"/>
                </a:solidFill>
              </a:rPr>
              <a:t>Collegamenti</a:t>
            </a:r>
            <a:r>
              <a:rPr lang="it-IT" b="1" dirty="0">
                <a:ln/>
                <a:solidFill>
                  <a:srgbClr val="FF0000"/>
                </a:solidFill>
              </a:rPr>
              <a:t> </a:t>
            </a:r>
            <a:r>
              <a:rPr lang="it-IT" dirty="0">
                <a:ln/>
                <a:solidFill>
                  <a:srgbClr val="FF0000"/>
                </a:solidFill>
              </a:rPr>
              <a:t>SPI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D0E94AA-7606-47B9-A65B-78F58A727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200" y="1582057"/>
            <a:ext cx="3161963" cy="4742543"/>
          </a:xfrm>
        </p:spPr>
        <p:txBody>
          <a:bodyPr>
            <a:normAutofit fontScale="6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vcc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Condensatore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→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pin EN</a:t>
            </a:r>
          </a:p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gnd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Condensatore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→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pin GND</a:t>
            </a:r>
          </a:p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vcc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 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pin 3.3V</a:t>
            </a:r>
          </a:p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gnd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pin GND</a:t>
            </a:r>
          </a:p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cs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 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pin GPIO5</a:t>
            </a:r>
          </a:p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rst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 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pin GPIO4</a:t>
            </a:r>
          </a:p>
          <a:p>
            <a:pPr algn="just">
              <a:lnSpc>
                <a:spcPct val="150000"/>
              </a:lnSpc>
            </a:pP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dc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 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pin GPIO17 / TX2</a:t>
            </a:r>
          </a:p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mosi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 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pin GPIO23</a:t>
            </a:r>
          </a:p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sck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 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pin GPIO18</a:t>
            </a:r>
          </a:p>
          <a:p>
            <a:pPr algn="just">
              <a:lnSpc>
                <a:spcPct val="150000"/>
              </a:lnSpc>
            </a:pP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led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 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pin 3.3 V</a:t>
            </a:r>
          </a:p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miso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 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pin GPIO19</a:t>
            </a:r>
          </a:p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t_clk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 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pin GPIO18</a:t>
            </a:r>
          </a:p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t_cs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 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pin GPIO21</a:t>
            </a:r>
          </a:p>
          <a:p>
            <a:pPr algn="just">
              <a:lnSpc>
                <a:spcPct val="150000"/>
              </a:lnSpc>
            </a:pPr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t_din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 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pin GPIO23</a:t>
            </a:r>
          </a:p>
          <a:p>
            <a:r>
              <a:rPr lang="it-IT" sz="1800" dirty="0" err="1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t_do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Display </a:t>
            </a:r>
            <a:r>
              <a:rPr lang="it-IT" sz="1800" dirty="0">
                <a:solidFill>
                  <a:srgbClr val="000000"/>
                </a:solidFill>
                <a:effectLst/>
                <a:latin typeface="Bookman Old Style" panose="020506040505050202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→</a:t>
            </a:r>
            <a:r>
              <a:rPr lang="it-IT" sz="1800" dirty="0">
                <a:solidFill>
                  <a:srgbClr val="000000"/>
                </a:solidFill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pin GPIO19</a:t>
            </a:r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3922AFE-05BA-4094-925D-E63F81160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4F848B3-DD0C-4C86-9703-1DC7B521FCF8}" type="datetime1">
              <a:rPr lang="it-IT" smtClean="0"/>
              <a:t>16/09/2020</a:t>
            </a:fld>
            <a:endParaRPr lang="en-US" dirty="0"/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B03722C6-9ED8-4805-BF22-2933A9A913B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457200"/>
            <a:ext cx="6662057" cy="61322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3079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E8D3AC-A4B9-474B-A7E0-10637B6F2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1549" y="2130894"/>
            <a:ext cx="3161963" cy="843612"/>
          </a:xfrm>
        </p:spPr>
        <p:txBody>
          <a:bodyPr anchor="b">
            <a:normAutofit fontScale="90000"/>
          </a:bodyPr>
          <a:lstStyle/>
          <a:p>
            <a:pPr algn="ctr"/>
            <a:r>
              <a:rPr lang="it-IT" dirty="0">
                <a:ln/>
                <a:solidFill>
                  <a:srgbClr val="FF0000"/>
                </a:solidFill>
              </a:rPr>
              <a:t>Display</a:t>
            </a:r>
            <a:r>
              <a:rPr lang="it-IT" b="1" dirty="0">
                <a:ln/>
                <a:solidFill>
                  <a:srgbClr val="FF0000"/>
                </a:solidFill>
              </a:rPr>
              <a:t> </a:t>
            </a:r>
            <a:r>
              <a:rPr lang="it-IT" dirty="0">
                <a:ln/>
                <a:solidFill>
                  <a:srgbClr val="FF0000"/>
                </a:solidFill>
              </a:rPr>
              <a:t>e</a:t>
            </a:r>
            <a:r>
              <a:rPr lang="it-IT" b="1" dirty="0">
                <a:ln/>
                <a:solidFill>
                  <a:srgbClr val="FF0000"/>
                </a:solidFill>
              </a:rPr>
              <a:t> </a:t>
            </a:r>
            <a:r>
              <a:rPr lang="it-IT" dirty="0">
                <a:ln/>
                <a:solidFill>
                  <a:srgbClr val="FF0000"/>
                </a:solidFill>
              </a:rPr>
              <a:t>schermate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7FB7DAB-2278-47C3-8781-ACBAF33969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85E0D28E-6F2F-4715-A424-3B01AC64AD4B}" type="datetime1">
              <a:rPr lang="it-IT" smtClean="0"/>
              <a:pPr rtl="0">
                <a:spcAft>
                  <a:spcPts val="600"/>
                </a:spcAft>
              </a:pPr>
              <a:t>16/09/2020</a:t>
            </a:fld>
            <a:endParaRPr lang="en-US" dirty="0"/>
          </a:p>
        </p:txBody>
      </p:sp>
      <p:graphicFrame>
        <p:nvGraphicFramePr>
          <p:cNvPr id="6" name="Segnaposto contenuto 2">
            <a:extLst>
              <a:ext uri="{FF2B5EF4-FFF2-40B4-BE49-F238E27FC236}">
                <a16:creationId xmlns:a16="http://schemas.microsoft.com/office/drawing/2014/main" id="{9B57EBA1-6B94-464D-B84C-B27874B151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620567"/>
              </p:ext>
            </p:extLst>
          </p:nvPr>
        </p:nvGraphicFramePr>
        <p:xfrm>
          <a:off x="685800" y="609600"/>
          <a:ext cx="68580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65C2ADA2-A5C7-4FE9-BD62-C629DBA08F2B}"/>
              </a:ext>
            </a:extLst>
          </p:cNvPr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35" t="24313" r="22966" b="17787"/>
          <a:stretch/>
        </p:blipFill>
        <p:spPr bwMode="auto">
          <a:xfrm rot="16200000">
            <a:off x="9363857" y="3836279"/>
            <a:ext cx="1617346" cy="22124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24352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8D9BA3-9FCC-4BF4-902A-4B0F97AA6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it-IT" dirty="0">
                <a:ln/>
                <a:solidFill>
                  <a:srgbClr val="FF0000"/>
                </a:solidFill>
              </a:rPr>
              <a:t>Default</a:t>
            </a:r>
            <a:r>
              <a:rPr lang="it-IT" b="1" dirty="0">
                <a:ln/>
                <a:solidFill>
                  <a:srgbClr val="FF0000"/>
                </a:solidFill>
              </a:rPr>
              <a:t> </a:t>
            </a:r>
            <a:r>
              <a:rPr lang="it-IT" dirty="0">
                <a:ln/>
                <a:solidFill>
                  <a:srgbClr val="FF0000"/>
                </a:solidFill>
              </a:rPr>
              <a:t>Screen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23DD4E2-563A-44C4-8849-4D1287BB3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ECC08F-3232-4266-A826-505EFF618F02}" type="datetime1">
              <a:rPr lang="it-IT" smtClean="0"/>
              <a:t>16/09/2020</a:t>
            </a:fld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F3DEAEA-73C5-4B85-8893-18BEF2C3D964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35" t="24313" r="22966" b="17787"/>
          <a:stretch/>
        </p:blipFill>
        <p:spPr bwMode="auto">
          <a:xfrm rot="16200000">
            <a:off x="2236431" y="1729701"/>
            <a:ext cx="2884170" cy="37872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AD88BCC-6EDE-4734-A76B-980FA3FE4990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8" t="28766" r="22354" b="12347"/>
          <a:stretch/>
        </p:blipFill>
        <p:spPr bwMode="auto">
          <a:xfrm rot="16200000">
            <a:off x="7619213" y="1818807"/>
            <a:ext cx="2884171" cy="360900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99B18499-36D1-498A-BB24-7FD8E3CB47A7}"/>
              </a:ext>
            </a:extLst>
          </p:cNvPr>
          <p:cNvCxnSpPr>
            <a:cxnSpLocks/>
          </p:cNvCxnSpPr>
          <p:nvPr/>
        </p:nvCxnSpPr>
        <p:spPr>
          <a:xfrm>
            <a:off x="5809104" y="3671102"/>
            <a:ext cx="1248921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93764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54_TF78438558" id="{03469F01-97D1-4A1E-853B-6A26B56D87BB}" vid="{335298E4-38AB-4269-9352-375A27B5961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1692</TotalTime>
  <Words>780</Words>
  <Application>Microsoft Office PowerPoint</Application>
  <PresentationFormat>Widescreen</PresentationFormat>
  <Paragraphs>224</Paragraphs>
  <Slides>37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37</vt:i4>
      </vt:variant>
    </vt:vector>
  </HeadingPairs>
  <TitlesOfParts>
    <vt:vector size="45" baseType="lpstr">
      <vt:lpstr>Arial</vt:lpstr>
      <vt:lpstr>Bookman Old Style</vt:lpstr>
      <vt:lpstr>Calibri</vt:lpstr>
      <vt:lpstr>Century Gothic</vt:lpstr>
      <vt:lpstr>Garamond</vt:lpstr>
      <vt:lpstr>Symbol</vt:lpstr>
      <vt:lpstr>Trebuchet MS</vt:lpstr>
      <vt:lpstr>SavonVTI</vt:lpstr>
      <vt:lpstr>Tic tac toe</vt:lpstr>
      <vt:lpstr>Obiettivi perseguiti</vt:lpstr>
      <vt:lpstr>L’Idea</vt:lpstr>
      <vt:lpstr>Presentazione standard di PowerPoint</vt:lpstr>
      <vt:lpstr>ESP32</vt:lpstr>
      <vt:lpstr>Componenti utilizzati</vt:lpstr>
      <vt:lpstr>Collegamenti SPI</vt:lpstr>
      <vt:lpstr>Display e schermate</vt:lpstr>
      <vt:lpstr>Default Screen</vt:lpstr>
      <vt:lpstr>WiFi Screen</vt:lpstr>
      <vt:lpstr>Scelta Protocollo</vt:lpstr>
      <vt:lpstr>Scelta segno e gioco</vt:lpstr>
      <vt:lpstr>Presentazione standard di PowerPoint</vt:lpstr>
      <vt:lpstr>MQTT – message queue telemetry transport</vt:lpstr>
      <vt:lpstr>MQTT – message queue telemetry transport</vt:lpstr>
      <vt:lpstr>MQTT – message queue telemetry transport</vt:lpstr>
      <vt:lpstr>MQTT – message queue telemetry transport</vt:lpstr>
      <vt:lpstr>MQTT – message queue telemetry transport</vt:lpstr>
      <vt:lpstr>MQTT – message queue telemetry transport</vt:lpstr>
      <vt:lpstr>MQTT – message queue telemetry transport</vt:lpstr>
      <vt:lpstr>MQTT – message queue telemetry transport</vt:lpstr>
      <vt:lpstr>MQTT – message queue telemetry transport</vt:lpstr>
      <vt:lpstr>MQTT – message queue telemetry transport</vt:lpstr>
      <vt:lpstr>MQTT – message queue telemetry transport</vt:lpstr>
      <vt:lpstr>MQTT – message queue telemetry transport</vt:lpstr>
      <vt:lpstr>CoAP – constrained application protocol</vt:lpstr>
      <vt:lpstr>CoAP – constrained application protocol</vt:lpstr>
      <vt:lpstr>CoAP – constrained application protocol</vt:lpstr>
      <vt:lpstr>CoAP – constrained application protocol</vt:lpstr>
      <vt:lpstr>CoAP – constrained application protocol</vt:lpstr>
      <vt:lpstr>CoAP – constrained application protocol</vt:lpstr>
      <vt:lpstr>CoAP – constrained application protocol</vt:lpstr>
      <vt:lpstr>CoAP – constrained application protocol</vt:lpstr>
      <vt:lpstr>CoAP – constrained application protocol</vt:lpstr>
      <vt:lpstr>CoAP – constrained application protocol</vt:lpstr>
      <vt:lpstr>CoAP – constrained application protocol</vt:lpstr>
      <vt:lpstr>Grazie per l’attenzione  TIC TAC TOE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Tic tac toe</dc:title>
  <dc:creator>FABIO CAPPARELLI</dc:creator>
  <cp:lastModifiedBy>FABIO CAPPARELLI</cp:lastModifiedBy>
  <cp:revision>15</cp:revision>
  <dcterms:created xsi:type="dcterms:W3CDTF">2020-09-13T19:41:29Z</dcterms:created>
  <dcterms:modified xsi:type="dcterms:W3CDTF">2020-09-17T10:04:07Z</dcterms:modified>
</cp:coreProperties>
</file>

<file path=docProps/thumbnail.jpeg>
</file>